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4"/>
  </p:sldMasterIdLst>
  <p:notesMasterIdLst>
    <p:notesMasterId r:id="rId52"/>
  </p:notesMasterIdLst>
  <p:handoutMasterIdLst>
    <p:handoutMasterId r:id="rId53"/>
  </p:handoutMasterIdLst>
  <p:sldIdLst>
    <p:sldId id="257" r:id="rId5"/>
    <p:sldId id="433" r:id="rId6"/>
    <p:sldId id="436" r:id="rId7"/>
    <p:sldId id="401" r:id="rId8"/>
    <p:sldId id="470" r:id="rId9"/>
    <p:sldId id="439" r:id="rId10"/>
    <p:sldId id="478" r:id="rId11"/>
    <p:sldId id="480" r:id="rId12"/>
    <p:sldId id="481" r:id="rId13"/>
    <p:sldId id="475" r:id="rId14"/>
    <p:sldId id="482" r:id="rId15"/>
    <p:sldId id="484" r:id="rId16"/>
    <p:sldId id="487" r:id="rId17"/>
    <p:sldId id="483" r:id="rId18"/>
    <p:sldId id="490" r:id="rId19"/>
    <p:sldId id="491" r:id="rId20"/>
    <p:sldId id="505" r:id="rId21"/>
    <p:sldId id="506" r:id="rId22"/>
    <p:sldId id="507" r:id="rId23"/>
    <p:sldId id="508" r:id="rId24"/>
    <p:sldId id="509" r:id="rId25"/>
    <p:sldId id="510" r:id="rId26"/>
    <p:sldId id="511" r:id="rId27"/>
    <p:sldId id="512" r:id="rId28"/>
    <p:sldId id="513" r:id="rId29"/>
    <p:sldId id="514" r:id="rId30"/>
    <p:sldId id="515" r:id="rId31"/>
    <p:sldId id="516" r:id="rId32"/>
    <p:sldId id="517" r:id="rId33"/>
    <p:sldId id="518" r:id="rId34"/>
    <p:sldId id="519" r:id="rId35"/>
    <p:sldId id="520" r:id="rId36"/>
    <p:sldId id="521" r:id="rId37"/>
    <p:sldId id="523" r:id="rId38"/>
    <p:sldId id="524" r:id="rId39"/>
    <p:sldId id="525" r:id="rId40"/>
    <p:sldId id="526" r:id="rId41"/>
    <p:sldId id="527" r:id="rId42"/>
    <p:sldId id="528" r:id="rId43"/>
    <p:sldId id="529" r:id="rId44"/>
    <p:sldId id="530" r:id="rId45"/>
    <p:sldId id="531" r:id="rId46"/>
    <p:sldId id="532" r:id="rId47"/>
    <p:sldId id="533" r:id="rId48"/>
    <p:sldId id="534" r:id="rId49"/>
    <p:sldId id="504" r:id="rId50"/>
    <p:sldId id="458" r:id="rId5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1F15C8F-2126-435B-A546-D1B7C0D41728}">
          <p14:sldIdLst>
            <p14:sldId id="257"/>
            <p14:sldId id="433"/>
            <p14:sldId id="436"/>
            <p14:sldId id="401"/>
            <p14:sldId id="470"/>
            <p14:sldId id="439"/>
            <p14:sldId id="478"/>
            <p14:sldId id="480"/>
            <p14:sldId id="481"/>
            <p14:sldId id="475"/>
            <p14:sldId id="482"/>
            <p14:sldId id="484"/>
            <p14:sldId id="487"/>
            <p14:sldId id="483"/>
            <p14:sldId id="490"/>
            <p14:sldId id="491"/>
            <p14:sldId id="505"/>
            <p14:sldId id="506"/>
            <p14:sldId id="507"/>
            <p14:sldId id="508"/>
            <p14:sldId id="509"/>
            <p14:sldId id="510"/>
            <p14:sldId id="511"/>
            <p14:sldId id="512"/>
            <p14:sldId id="513"/>
            <p14:sldId id="514"/>
            <p14:sldId id="515"/>
            <p14:sldId id="516"/>
            <p14:sldId id="517"/>
            <p14:sldId id="518"/>
            <p14:sldId id="519"/>
            <p14:sldId id="520"/>
            <p14:sldId id="521"/>
            <p14:sldId id="523"/>
            <p14:sldId id="524"/>
            <p14:sldId id="525"/>
            <p14:sldId id="526"/>
            <p14:sldId id="527"/>
            <p14:sldId id="528"/>
            <p14:sldId id="529"/>
            <p14:sldId id="530"/>
            <p14:sldId id="531"/>
            <p14:sldId id="532"/>
            <p14:sldId id="533"/>
            <p14:sldId id="534"/>
            <p14:sldId id="504"/>
            <p14:sldId id="45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46"/>
    <a:srgbClr val="EA70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88" autoAdjust="0"/>
    <p:restoredTop sz="94660" autoAdjust="0"/>
  </p:normalViewPr>
  <p:slideViewPr>
    <p:cSldViewPr>
      <p:cViewPr varScale="1">
        <p:scale>
          <a:sx n="82" d="100"/>
          <a:sy n="82" d="100"/>
        </p:scale>
        <p:origin x="129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0" d="100"/>
          <a:sy n="50" d="100"/>
        </p:scale>
        <p:origin x="2684" y="2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handoutMaster" Target="handoutMasters/handoutMaster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4B63806-6DFD-46B8-BF52-AA40C2529A4A}"/>
              </a:ext>
            </a:extLst>
          </p:cNvPr>
          <p:cNvSpPr>
            <a:spLocks noGrp="1"/>
          </p:cNvSpPr>
          <p:nvPr>
            <p:ph type="hdr" sz="quarter"/>
          </p:nvPr>
        </p:nvSpPr>
        <p:spPr>
          <a:xfrm>
            <a:off x="2" y="2"/>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9DE5DBB5-4FC5-4FE6-9DA7-71735714A929}"/>
              </a:ext>
            </a:extLst>
          </p:cNvPr>
          <p:cNvSpPr>
            <a:spLocks noGrp="1"/>
          </p:cNvSpPr>
          <p:nvPr>
            <p:ph type="dt" sz="quarter" idx="1"/>
          </p:nvPr>
        </p:nvSpPr>
        <p:spPr>
          <a:xfrm>
            <a:off x="3970340" y="2"/>
            <a:ext cx="3038475" cy="466725"/>
          </a:xfrm>
          <a:prstGeom prst="rect">
            <a:avLst/>
          </a:prstGeom>
        </p:spPr>
        <p:txBody>
          <a:bodyPr vert="horz" lIns="91440" tIns="45720" rIns="91440" bIns="45720" rtlCol="0"/>
          <a:lstStyle>
            <a:lvl1pPr algn="r">
              <a:defRPr sz="1200"/>
            </a:lvl1pPr>
          </a:lstStyle>
          <a:p>
            <a:fld id="{867CC8DE-AB8C-493B-A652-400D8A18BF3E}" type="datetimeFigureOut">
              <a:rPr lang="en-US" smtClean="0"/>
              <a:t>9/27/2023</a:t>
            </a:fld>
            <a:endParaRPr lang="en-US" dirty="0"/>
          </a:p>
        </p:txBody>
      </p:sp>
      <p:sp>
        <p:nvSpPr>
          <p:cNvPr id="4" name="Footer Placeholder 3">
            <a:extLst>
              <a:ext uri="{FF2B5EF4-FFF2-40B4-BE49-F238E27FC236}">
                <a16:creationId xmlns:a16="http://schemas.microsoft.com/office/drawing/2014/main" id="{D3122989-78AD-4C4E-A740-9DCA8EFC5DE3}"/>
              </a:ext>
            </a:extLst>
          </p:cNvPr>
          <p:cNvSpPr>
            <a:spLocks noGrp="1"/>
          </p:cNvSpPr>
          <p:nvPr>
            <p:ph type="ftr" sz="quarter" idx="2"/>
          </p:nvPr>
        </p:nvSpPr>
        <p:spPr>
          <a:xfrm>
            <a:off x="2" y="8829676"/>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91E420F-9927-48B4-A213-7CB1F5B9A758}"/>
              </a:ext>
            </a:extLst>
          </p:cNvPr>
          <p:cNvSpPr>
            <a:spLocks noGrp="1"/>
          </p:cNvSpPr>
          <p:nvPr>
            <p:ph type="sldNum" sz="quarter" idx="3"/>
          </p:nvPr>
        </p:nvSpPr>
        <p:spPr>
          <a:xfrm>
            <a:off x="3970340" y="8829676"/>
            <a:ext cx="3038475" cy="466725"/>
          </a:xfrm>
          <a:prstGeom prst="rect">
            <a:avLst/>
          </a:prstGeom>
        </p:spPr>
        <p:txBody>
          <a:bodyPr vert="horz" lIns="91440" tIns="45720" rIns="91440" bIns="45720" rtlCol="0" anchor="b"/>
          <a:lstStyle>
            <a:lvl1pPr algn="r">
              <a:defRPr sz="1200"/>
            </a:lvl1pPr>
          </a:lstStyle>
          <a:p>
            <a:fld id="{B07E4B45-4535-4D88-8D2D-4F0CB32E8A2F}" type="slidenum">
              <a:rPr lang="en-US" smtClean="0"/>
              <a:t>‹#›</a:t>
            </a:fld>
            <a:endParaRPr lang="en-US" dirty="0"/>
          </a:p>
        </p:txBody>
      </p:sp>
    </p:spTree>
    <p:extLst>
      <p:ext uri="{BB962C8B-B14F-4D97-AF65-F5344CB8AC3E}">
        <p14:creationId xmlns:p14="http://schemas.microsoft.com/office/powerpoint/2010/main" val="527486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8475" cy="46672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40" y="0"/>
            <a:ext cx="3038475" cy="466726"/>
          </a:xfrm>
          <a:prstGeom prst="rect">
            <a:avLst/>
          </a:prstGeom>
        </p:spPr>
        <p:txBody>
          <a:bodyPr vert="horz" lIns="91440" tIns="45720" rIns="91440" bIns="45720" rtlCol="0"/>
          <a:lstStyle>
            <a:lvl1pPr algn="r">
              <a:defRPr sz="1200"/>
            </a:lvl1pPr>
          </a:lstStyle>
          <a:p>
            <a:fld id="{77A946FD-4DE1-4150-8DFE-058D052F621F}" type="datetimeFigureOut">
              <a:rPr lang="en-US" smtClean="0"/>
              <a:t>9/27/2023</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7"/>
            <a:ext cx="5607050" cy="366077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77"/>
            <a:ext cx="3038475" cy="46672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40" y="8829677"/>
            <a:ext cx="3038475" cy="466726"/>
          </a:xfrm>
          <a:prstGeom prst="rect">
            <a:avLst/>
          </a:prstGeom>
        </p:spPr>
        <p:txBody>
          <a:bodyPr vert="horz" lIns="91440" tIns="45720" rIns="91440" bIns="45720" rtlCol="0" anchor="b"/>
          <a:lstStyle>
            <a:lvl1pPr algn="r">
              <a:defRPr sz="1200"/>
            </a:lvl1pPr>
          </a:lstStyle>
          <a:p>
            <a:fld id="{CB6342B7-B36C-408D-B8D1-2C3B52B293E0}" type="slidenum">
              <a:rPr lang="en-US" smtClean="0"/>
              <a:t>‹#›</a:t>
            </a:fld>
            <a:endParaRPr lang="en-US" dirty="0"/>
          </a:p>
        </p:txBody>
      </p:sp>
    </p:spTree>
    <p:extLst>
      <p:ext uri="{BB962C8B-B14F-4D97-AF65-F5344CB8AC3E}">
        <p14:creationId xmlns:p14="http://schemas.microsoft.com/office/powerpoint/2010/main" val="1446957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B0D9FE-72A5-4E17-AC52-1AE7AEDE6A91}"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5558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B0D9FE-72A5-4E17-AC52-1AE7AEDE6A91}" type="slidenum">
              <a:rPr lang="en-US" smtClean="0"/>
              <a:t>‹#›</a:t>
            </a:fld>
            <a:endParaRPr lang="en-US" dirty="0"/>
          </a:p>
        </p:txBody>
      </p:sp>
    </p:spTree>
    <p:extLst>
      <p:ext uri="{BB962C8B-B14F-4D97-AF65-F5344CB8AC3E}">
        <p14:creationId xmlns:p14="http://schemas.microsoft.com/office/powerpoint/2010/main" val="693441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B0D9FE-72A5-4E17-AC52-1AE7AEDE6A91}" type="slidenum">
              <a:rPr lang="en-US" smtClean="0"/>
              <a:t>‹#›</a:t>
            </a:fld>
            <a:endParaRPr lang="en-US" dirty="0"/>
          </a:p>
        </p:txBody>
      </p:sp>
    </p:spTree>
    <p:extLst>
      <p:ext uri="{BB962C8B-B14F-4D97-AF65-F5344CB8AC3E}">
        <p14:creationId xmlns:p14="http://schemas.microsoft.com/office/powerpoint/2010/main" val="4158520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B0D9FE-72A5-4E17-AC52-1AE7AEDE6A91}" type="slidenum">
              <a:rPr lang="en-US" smtClean="0"/>
              <a:t>‹#›</a:t>
            </a:fld>
            <a:endParaRPr lang="en-US" dirty="0"/>
          </a:p>
        </p:txBody>
      </p:sp>
    </p:spTree>
    <p:extLst>
      <p:ext uri="{BB962C8B-B14F-4D97-AF65-F5344CB8AC3E}">
        <p14:creationId xmlns:p14="http://schemas.microsoft.com/office/powerpoint/2010/main" val="1414013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B0D9FE-72A5-4E17-AC52-1AE7AEDE6A91}"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6518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B0D9FE-72A5-4E17-AC52-1AE7AEDE6A91}" type="slidenum">
              <a:rPr lang="en-US" smtClean="0"/>
              <a:t>‹#›</a:t>
            </a:fld>
            <a:endParaRPr lang="en-US" dirty="0"/>
          </a:p>
        </p:txBody>
      </p:sp>
    </p:spTree>
    <p:extLst>
      <p:ext uri="{BB962C8B-B14F-4D97-AF65-F5344CB8AC3E}">
        <p14:creationId xmlns:p14="http://schemas.microsoft.com/office/powerpoint/2010/main" val="157586077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B0D9FE-72A5-4E17-AC52-1AE7AEDE6A91}" type="slidenum">
              <a:rPr lang="en-US" smtClean="0"/>
              <a:t>‹#›</a:t>
            </a:fld>
            <a:endParaRPr lang="en-US" dirty="0"/>
          </a:p>
        </p:txBody>
      </p:sp>
    </p:spTree>
    <p:extLst>
      <p:ext uri="{BB962C8B-B14F-4D97-AF65-F5344CB8AC3E}">
        <p14:creationId xmlns:p14="http://schemas.microsoft.com/office/powerpoint/2010/main" val="289533657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B0D9FE-72A5-4E17-AC52-1AE7AEDE6A91}" type="slidenum">
              <a:rPr lang="en-US" smtClean="0"/>
              <a:t>‹#›</a:t>
            </a:fld>
            <a:endParaRPr lang="en-US" dirty="0"/>
          </a:p>
        </p:txBody>
      </p:sp>
    </p:spTree>
    <p:extLst>
      <p:ext uri="{BB962C8B-B14F-4D97-AF65-F5344CB8AC3E}">
        <p14:creationId xmlns:p14="http://schemas.microsoft.com/office/powerpoint/2010/main" val="406984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rgbClr val="00464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Slide Number Placeholder 4">
            <a:extLst>
              <a:ext uri="{FF2B5EF4-FFF2-40B4-BE49-F238E27FC236}">
                <a16:creationId xmlns:a16="http://schemas.microsoft.com/office/drawing/2014/main" id="{BEE9C1E2-884A-42A3-B8EC-D1B318598F5D}"/>
              </a:ext>
            </a:extLst>
          </p:cNvPr>
          <p:cNvSpPr>
            <a:spLocks noGrp="1"/>
          </p:cNvSpPr>
          <p:nvPr>
            <p:ph type="sldNum" sz="quarter" idx="12"/>
          </p:nvPr>
        </p:nvSpPr>
        <p:spPr>
          <a:xfrm>
            <a:off x="7425344" y="6459786"/>
            <a:ext cx="984019" cy="365125"/>
          </a:xfrm>
        </p:spPr>
        <p:txBody>
          <a:bodyPr/>
          <a:lstStyle/>
          <a:p>
            <a:fld id="{1EB0D9FE-72A5-4E17-AC52-1AE7AEDE6A91}" type="slidenum">
              <a:rPr lang="en-US" smtClean="0"/>
              <a:t>‹#›</a:t>
            </a:fld>
            <a:endParaRPr lang="en-US" dirty="0"/>
          </a:p>
        </p:txBody>
      </p:sp>
    </p:spTree>
    <p:extLst>
      <p:ext uri="{BB962C8B-B14F-4D97-AF65-F5344CB8AC3E}">
        <p14:creationId xmlns:p14="http://schemas.microsoft.com/office/powerpoint/2010/main" val="2551688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B0D9FE-72A5-4E17-AC52-1AE7AEDE6A91}" type="slidenum">
              <a:rPr lang="en-US" smtClean="0"/>
              <a:t>‹#›</a:t>
            </a:fld>
            <a:endParaRPr lang="en-US" dirty="0"/>
          </a:p>
        </p:txBody>
      </p:sp>
    </p:spTree>
    <p:extLst>
      <p:ext uri="{BB962C8B-B14F-4D97-AF65-F5344CB8AC3E}">
        <p14:creationId xmlns:p14="http://schemas.microsoft.com/office/powerpoint/2010/main" val="188473808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B0D9FE-72A5-4E17-AC52-1AE7AEDE6A91}" type="slidenum">
              <a:rPr lang="en-US" smtClean="0"/>
              <a:t>‹#›</a:t>
            </a:fld>
            <a:endParaRPr lang="en-US" dirty="0"/>
          </a:p>
        </p:txBody>
      </p:sp>
    </p:spTree>
    <p:extLst>
      <p:ext uri="{BB962C8B-B14F-4D97-AF65-F5344CB8AC3E}">
        <p14:creationId xmlns:p14="http://schemas.microsoft.com/office/powerpoint/2010/main" val="2562106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EB0D9FE-72A5-4E17-AC52-1AE7AEDE6A91}"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7545560"/>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04800" y="1824859"/>
            <a:ext cx="8381999" cy="3335620"/>
          </a:xfrm>
        </p:spPr>
        <p:txBody>
          <a:bodyPr>
            <a:normAutofit fontScale="90000"/>
          </a:bodyPr>
          <a:lstStyle/>
          <a:p>
            <a:pPr algn="ctr">
              <a:spcBef>
                <a:spcPts val="600"/>
              </a:spcBef>
            </a:pPr>
            <a:br>
              <a:rPr lang="en-US" sz="4400" b="1" dirty="0">
                <a:solidFill>
                  <a:srgbClr val="004646"/>
                </a:solidFill>
              </a:rPr>
            </a:br>
            <a:br>
              <a:rPr lang="en-US" sz="4400" b="1" dirty="0">
                <a:solidFill>
                  <a:srgbClr val="004646"/>
                </a:solidFill>
              </a:rPr>
            </a:br>
            <a:br>
              <a:rPr lang="en-US" sz="4400" b="1" dirty="0">
                <a:solidFill>
                  <a:srgbClr val="004646"/>
                </a:solidFill>
              </a:rPr>
            </a:br>
            <a:br>
              <a:rPr lang="en-US" sz="4400" b="1" dirty="0">
                <a:solidFill>
                  <a:srgbClr val="004646"/>
                </a:solidFill>
              </a:rPr>
            </a:br>
            <a:br>
              <a:rPr lang="en-US" sz="4400" b="1" dirty="0">
                <a:solidFill>
                  <a:srgbClr val="004646"/>
                </a:solidFill>
              </a:rPr>
            </a:br>
            <a:br>
              <a:rPr lang="en-US" sz="4400" b="1" dirty="0">
                <a:solidFill>
                  <a:srgbClr val="004646"/>
                </a:solidFill>
              </a:rPr>
            </a:br>
            <a:r>
              <a:rPr lang="en-US" sz="4400" b="1" dirty="0">
                <a:solidFill>
                  <a:srgbClr val="004646"/>
                </a:solidFill>
              </a:rPr>
              <a:t>The Impact of the</a:t>
            </a:r>
            <a:br>
              <a:rPr lang="en-US" sz="4400" b="1" dirty="0">
                <a:solidFill>
                  <a:srgbClr val="004646"/>
                </a:solidFill>
              </a:rPr>
            </a:br>
            <a:r>
              <a:rPr lang="en-US" sz="4400" b="1" dirty="0">
                <a:solidFill>
                  <a:srgbClr val="004646"/>
                </a:solidFill>
              </a:rPr>
              <a:t>New Davis Bacon Rule</a:t>
            </a:r>
            <a:br>
              <a:rPr lang="en-US" sz="4400" b="1" dirty="0">
                <a:solidFill>
                  <a:srgbClr val="004646"/>
                </a:solidFill>
              </a:rPr>
            </a:br>
            <a:br>
              <a:rPr lang="en-US" sz="4400" b="1" dirty="0">
                <a:solidFill>
                  <a:srgbClr val="004646"/>
                </a:solidFill>
              </a:rPr>
            </a:br>
            <a:br>
              <a:rPr lang="en-US" sz="4400" b="1" dirty="0">
                <a:solidFill>
                  <a:srgbClr val="004646"/>
                </a:solidFill>
              </a:rPr>
            </a:br>
            <a:endParaRPr lang="en-US" sz="4400" b="1" dirty="0">
              <a:solidFill>
                <a:srgbClr val="004646"/>
              </a:solidFill>
            </a:endParaRPr>
          </a:p>
        </p:txBody>
      </p:sp>
      <p:pic>
        <p:nvPicPr>
          <p:cNvPr id="6" name="Picture 5">
            <a:extLst>
              <a:ext uri="{FF2B5EF4-FFF2-40B4-BE49-F238E27FC236}">
                <a16:creationId xmlns:a16="http://schemas.microsoft.com/office/drawing/2014/main" id="{68585633-B637-446F-8BA4-880798179FBF}"/>
              </a:ext>
            </a:extLst>
          </p:cNvPr>
          <p:cNvPicPr>
            <a:picLocks noChangeAspect="1"/>
          </p:cNvPicPr>
          <p:nvPr/>
        </p:nvPicPr>
        <p:blipFill>
          <a:blip r:embed="rId2"/>
          <a:stretch>
            <a:fillRect/>
          </a:stretch>
        </p:blipFill>
        <p:spPr>
          <a:xfrm>
            <a:off x="7315200" y="5254052"/>
            <a:ext cx="1543050" cy="904875"/>
          </a:xfrm>
          <a:prstGeom prst="rect">
            <a:avLst/>
          </a:prstGeom>
        </p:spPr>
      </p:pic>
      <p:sp>
        <p:nvSpPr>
          <p:cNvPr id="2" name="Slide Number Placeholder 1">
            <a:extLst>
              <a:ext uri="{FF2B5EF4-FFF2-40B4-BE49-F238E27FC236}">
                <a16:creationId xmlns:a16="http://schemas.microsoft.com/office/drawing/2014/main" id="{15076AFD-C19A-4AE8-812E-32CF2F290E3B}"/>
              </a:ext>
            </a:extLst>
          </p:cNvPr>
          <p:cNvSpPr>
            <a:spLocks noGrp="1"/>
          </p:cNvSpPr>
          <p:nvPr>
            <p:ph type="sldNum" sz="quarter" idx="12"/>
          </p:nvPr>
        </p:nvSpPr>
        <p:spPr/>
        <p:txBody>
          <a:bodyPr/>
          <a:lstStyle/>
          <a:p>
            <a:fld id="{1EB0D9FE-72A5-4E17-AC52-1AE7AEDE6A91}" type="slidenum">
              <a:rPr lang="en-US" smtClean="0"/>
              <a:t>1</a:t>
            </a:fld>
            <a:endParaRPr lang="en-US" dirty="0"/>
          </a:p>
        </p:txBody>
      </p:sp>
      <p:sp>
        <p:nvSpPr>
          <p:cNvPr id="3" name="TextBox 2">
            <a:extLst>
              <a:ext uri="{FF2B5EF4-FFF2-40B4-BE49-F238E27FC236}">
                <a16:creationId xmlns:a16="http://schemas.microsoft.com/office/drawing/2014/main" id="{5D6DA4E0-25F2-4047-F5D8-D0338363592B}"/>
              </a:ext>
            </a:extLst>
          </p:cNvPr>
          <p:cNvSpPr txBox="1"/>
          <p:nvPr/>
        </p:nvSpPr>
        <p:spPr>
          <a:xfrm>
            <a:off x="646345" y="5160479"/>
            <a:ext cx="1904999" cy="954107"/>
          </a:xfrm>
          <a:prstGeom prst="rect">
            <a:avLst/>
          </a:prstGeom>
          <a:noFill/>
        </p:spPr>
        <p:txBody>
          <a:bodyPr wrap="square" rtlCol="0">
            <a:spAutoFit/>
          </a:bodyPr>
          <a:lstStyle/>
          <a:p>
            <a:r>
              <a:rPr lang="en-US" sz="1400" dirty="0">
                <a:latin typeface="Constantia" panose="02030602050306030303" pitchFamily="18" charset="0"/>
              </a:rPr>
              <a:t>Presenter:</a:t>
            </a:r>
          </a:p>
          <a:p>
            <a:r>
              <a:rPr lang="en-US" sz="1400" b="1" i="1" dirty="0">
                <a:latin typeface="Constantia" panose="02030602050306030303" pitchFamily="18" charset="0"/>
              </a:rPr>
              <a:t>Andrew J. Martone</a:t>
            </a:r>
          </a:p>
          <a:p>
            <a:r>
              <a:rPr lang="en-US" sz="1400" b="1" i="1" dirty="0">
                <a:latin typeface="Constantia" panose="02030602050306030303" pitchFamily="18" charset="0"/>
              </a:rPr>
              <a:t>President &amp; CEO</a:t>
            </a:r>
          </a:p>
          <a:p>
            <a:r>
              <a:rPr lang="en-US" sz="1400" b="1" i="1" dirty="0">
                <a:latin typeface="Constantia" panose="02030602050306030303" pitchFamily="18" charset="0"/>
              </a:rPr>
              <a:t>Hesse Martone, P.C</a:t>
            </a:r>
            <a:r>
              <a:rPr lang="en-US" sz="1400" b="1" i="1" dirty="0"/>
              <a:t>.</a:t>
            </a:r>
          </a:p>
        </p:txBody>
      </p:sp>
      <p:pic>
        <p:nvPicPr>
          <p:cNvPr id="7" name="Picture 6">
            <a:extLst>
              <a:ext uri="{FF2B5EF4-FFF2-40B4-BE49-F238E27FC236}">
                <a16:creationId xmlns:a16="http://schemas.microsoft.com/office/drawing/2014/main" id="{AC802A3F-6AB9-4577-90E6-8674B6C3A3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169" y="326812"/>
            <a:ext cx="1465754"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0936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457200" y="99969"/>
            <a:ext cx="7772400" cy="1043031"/>
          </a:xfrm>
        </p:spPr>
        <p:txBody>
          <a:bodyPr>
            <a:noAutofit/>
          </a:bodyPr>
          <a:lstStyle/>
          <a:p>
            <a:pPr lvl="1" algn="ctr" defTabSz="457200" rtl="0">
              <a:spcBef>
                <a:spcPct val="0"/>
              </a:spcBef>
            </a:pPr>
            <a:br>
              <a:rPr lang="en-US" sz="2800" b="1" dirty="0">
                <a:solidFill>
                  <a:srgbClr val="004646"/>
                </a:solidFill>
              </a:rPr>
            </a:br>
            <a:br>
              <a:rPr lang="en-US" sz="2800" b="1" dirty="0">
                <a:solidFill>
                  <a:srgbClr val="004646"/>
                </a:solidFill>
              </a:rPr>
            </a:br>
            <a:br>
              <a:rPr lang="en-US" sz="2800" b="1" dirty="0">
                <a:solidFill>
                  <a:srgbClr val="004646"/>
                </a:solidFill>
              </a:rPr>
            </a:br>
            <a:br>
              <a:rPr lang="en-US" sz="2800" b="1" dirty="0">
                <a:solidFill>
                  <a:srgbClr val="004646"/>
                </a:solidFill>
              </a:rPr>
            </a:br>
            <a:endParaRPr lang="en-US" sz="2800" i="1" dirty="0">
              <a:solidFill>
                <a:srgbClr val="004646"/>
              </a:solidFill>
              <a:latin typeface="Calibri" panose="020F0502020204030204" pitchFamily="34" charset="0"/>
            </a:endParaRPr>
          </a:p>
        </p:txBody>
      </p:sp>
      <p:sp>
        <p:nvSpPr>
          <p:cNvPr id="5" name="Content Placeholder 4"/>
          <p:cNvSpPr>
            <a:spLocks noGrp="1"/>
          </p:cNvSpPr>
          <p:nvPr>
            <p:ph idx="4294967295"/>
          </p:nvPr>
        </p:nvSpPr>
        <p:spPr>
          <a:xfrm>
            <a:off x="563667" y="1123426"/>
            <a:ext cx="8123133" cy="4598188"/>
          </a:xfrm>
        </p:spPr>
        <p:txBody>
          <a:bodyPr>
            <a:normAutofit/>
          </a:bodyPr>
          <a:lstStyle/>
          <a:p>
            <a:pPr marL="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A “significant portion” of a building or work is a section or segment of a building or work which will only require minimal construction work to complete other than the installation or final assembly at the place where the building will remain.  This definition does not include materials or prefabricated component parts such as prefabricated housing components.</a:t>
            </a:r>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10</a:t>
            </a:fld>
            <a:endParaRPr lang="en-US" dirty="0"/>
          </a:p>
        </p:txBody>
      </p:sp>
    </p:spTree>
    <p:extLst>
      <p:ext uri="{BB962C8B-B14F-4D97-AF65-F5344CB8AC3E}">
        <p14:creationId xmlns:p14="http://schemas.microsoft.com/office/powerpoint/2010/main" val="1633862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400" y="163774"/>
            <a:ext cx="8077200" cy="750626"/>
          </a:xfrm>
        </p:spPr>
        <p:txBody>
          <a:bodyPr>
            <a:noAutofit/>
          </a:bodyPr>
          <a:lstStyle/>
          <a:p>
            <a:pPr lvl="1" algn="ctr" defTabSz="457200" rtl="0">
              <a:spcBef>
                <a:spcPct val="0"/>
              </a:spcBef>
            </a:pPr>
            <a:br>
              <a:rPr lang="en-US" sz="2800" b="1" dirty="0">
                <a:solidFill>
                  <a:srgbClr val="004646"/>
                </a:solidFill>
              </a:rPr>
            </a:br>
            <a:endParaRPr lang="en-US" sz="2800" i="1" dirty="0">
              <a:solidFill>
                <a:srgbClr val="004646"/>
              </a:solidFill>
              <a:latin typeface="Calibri" panose="020F0502020204030204" pitchFamily="34" charset="0"/>
            </a:endParaRPr>
          </a:p>
        </p:txBody>
      </p:sp>
      <p:sp>
        <p:nvSpPr>
          <p:cNvPr id="5" name="Content Placeholder 4"/>
          <p:cNvSpPr>
            <a:spLocks noGrp="1"/>
          </p:cNvSpPr>
          <p:nvPr>
            <p:ph idx="4294967295"/>
          </p:nvPr>
        </p:nvSpPr>
        <p:spPr>
          <a:xfrm>
            <a:off x="487467" y="1447800"/>
            <a:ext cx="8123133" cy="4598188"/>
          </a:xfrm>
        </p:spPr>
        <p:txBody>
          <a:bodyPr>
            <a:normAutofit/>
          </a:bodyPr>
          <a:lstStyle/>
          <a:p>
            <a:pPr marL="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A “secondary” construction site is defined as a site where:</a:t>
            </a:r>
          </a:p>
          <a:p>
            <a:pPr marL="342900" indent="-342900">
              <a:lnSpc>
                <a:spcPct val="107000"/>
              </a:lnSpc>
              <a:spcBef>
                <a:spcPts val="0"/>
              </a:spcBef>
              <a:spcAft>
                <a:spcPts val="800"/>
              </a:spcAft>
              <a:buFont typeface="+mj-lt"/>
              <a:buAutoNum type="arabicPeriod"/>
            </a:pPr>
            <a:r>
              <a:rPr lang="en-US" sz="1800" dirty="0">
                <a:effectLst/>
                <a:latin typeface="Times New Roman" panose="02020603050405020304" pitchFamily="18" charset="0"/>
                <a:ea typeface="Calibri" panose="020F0502020204030204" pitchFamily="34" charset="0"/>
              </a:rPr>
              <a:t> </a:t>
            </a:r>
            <a:r>
              <a:rPr lang="en-US" sz="1800" dirty="0">
                <a:latin typeface="Times New Roman" panose="02020603050405020304" pitchFamily="18" charset="0"/>
                <a:ea typeface="Calibri" panose="020F0502020204030204" pitchFamily="34" charset="0"/>
              </a:rPr>
              <a:t>A</a:t>
            </a:r>
            <a:r>
              <a:rPr lang="en-US" sz="1800" dirty="0">
                <a:effectLst/>
                <a:latin typeface="Times New Roman" panose="02020603050405020304" pitchFamily="18" charset="0"/>
                <a:ea typeface="Calibri" panose="020F0502020204030204" pitchFamily="34" charset="0"/>
              </a:rPr>
              <a:t> significant portion of the building or work is constructed if the construction is for a specific use, </a:t>
            </a:r>
          </a:p>
          <a:p>
            <a:pPr marL="342900" indent="-342900">
              <a:lnSpc>
                <a:spcPct val="107000"/>
              </a:lnSpc>
              <a:spcBef>
                <a:spcPts val="0"/>
              </a:spcBef>
              <a:spcAft>
                <a:spcPts val="800"/>
              </a:spcAft>
              <a:buFont typeface="+mj-lt"/>
              <a:buAutoNum type="arabicPeriod"/>
            </a:pPr>
            <a:r>
              <a:rPr lang="en-US" sz="1800" dirty="0">
                <a:effectLst/>
                <a:latin typeface="Times New Roman" panose="02020603050405020304" pitchFamily="18" charset="0"/>
                <a:ea typeface="Calibri" panose="020F0502020204030204" pitchFamily="34" charset="0"/>
              </a:rPr>
              <a:t>the site is not being used for the manufacture or construction of a product made available to the general public and </a:t>
            </a:r>
          </a:p>
          <a:p>
            <a:pPr marL="342900" indent="-342900">
              <a:lnSpc>
                <a:spcPct val="107000"/>
              </a:lnSpc>
              <a:spcBef>
                <a:spcPts val="0"/>
              </a:spcBef>
              <a:spcAft>
                <a:spcPts val="800"/>
              </a:spcAft>
              <a:buFont typeface="+mj-lt"/>
              <a:buAutoNum type="arabicPeriod"/>
            </a:pPr>
            <a:r>
              <a:rPr lang="en-US" sz="1800" dirty="0">
                <a:effectLst/>
                <a:latin typeface="Times New Roman" panose="02020603050405020304" pitchFamily="18" charset="0"/>
                <a:ea typeface="Calibri" panose="020F0502020204030204" pitchFamily="34" charset="0"/>
              </a:rPr>
              <a:t>the site was either established specifically for the performance of the contract or project or if it is dedicated nearly exclusively to the performance of the contract or project for a specific period of time.</a:t>
            </a:r>
            <a:r>
              <a:rPr lang="en-US" dirty="0"/>
              <a:t> </a:t>
            </a:r>
          </a:p>
          <a:p>
            <a:pPr marL="0" indent="0">
              <a:lnSpc>
                <a:spcPct val="100000"/>
              </a:lnSpc>
              <a:spcAft>
                <a:spcPts val="0"/>
              </a:spcAft>
              <a:buNone/>
            </a:pPr>
            <a:endParaRPr lang="en-US" dirty="0"/>
          </a:p>
          <a:p>
            <a:pPr marL="0" indent="0">
              <a:lnSpc>
                <a:spcPct val="100000"/>
              </a:lnSpc>
              <a:spcBef>
                <a:spcPts val="0"/>
              </a:spcBef>
              <a:spcAft>
                <a:spcPts val="0"/>
              </a:spcAft>
              <a:buNone/>
            </a:pPr>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11</a:t>
            </a:fld>
            <a:endParaRPr lang="en-US" dirty="0"/>
          </a:p>
        </p:txBody>
      </p:sp>
    </p:spTree>
    <p:extLst>
      <p:ext uri="{BB962C8B-B14F-4D97-AF65-F5344CB8AC3E}">
        <p14:creationId xmlns:p14="http://schemas.microsoft.com/office/powerpoint/2010/main" val="3699737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400" y="163774"/>
            <a:ext cx="8077200" cy="903026"/>
          </a:xfrm>
        </p:spPr>
        <p:txBody>
          <a:bodyPr>
            <a:noAutofit/>
          </a:bodyPr>
          <a:lstStyle/>
          <a:p>
            <a:pPr lvl="1" algn="ctr" defTabSz="457200" rtl="0">
              <a:spcBef>
                <a:spcPct val="0"/>
              </a:spcBef>
            </a:pPr>
            <a:br>
              <a:rPr lang="en-US" sz="2800" b="1" dirty="0">
                <a:solidFill>
                  <a:srgbClr val="004646"/>
                </a:solidFill>
              </a:rPr>
            </a:br>
            <a:endParaRPr lang="en-US" sz="2800" i="1" dirty="0">
              <a:solidFill>
                <a:srgbClr val="004646"/>
              </a:solidFill>
              <a:latin typeface="Calibri" panose="020F0502020204030204" pitchFamily="34" charset="0"/>
            </a:endParaRPr>
          </a:p>
        </p:txBody>
      </p:sp>
      <p:sp>
        <p:nvSpPr>
          <p:cNvPr id="5" name="Content Placeholder 4"/>
          <p:cNvSpPr>
            <a:spLocks noGrp="1"/>
          </p:cNvSpPr>
          <p:nvPr>
            <p:ph idx="4294967295"/>
          </p:nvPr>
        </p:nvSpPr>
        <p:spPr>
          <a:xfrm>
            <a:off x="487467" y="1291460"/>
            <a:ext cx="8370783" cy="5109340"/>
          </a:xfrm>
        </p:spPr>
        <p:txBody>
          <a:bodyPr>
            <a:normAutofit fontScale="92500" lnSpcReduction="20000"/>
          </a:bodyPr>
          <a:lstStyle/>
          <a:p>
            <a:pPr marL="0" marR="0" lvl="0" indent="0">
              <a:spcBef>
                <a:spcPts val="0"/>
              </a:spcBef>
              <a:spcAft>
                <a:spcPts val="0"/>
              </a:spcAft>
              <a:buNone/>
            </a:pPr>
            <a:r>
              <a:rPr lang="en-US" sz="2200" u="sng" dirty="0">
                <a:effectLst/>
                <a:latin typeface="Times New Roman" panose="02020603050405020304" pitchFamily="18" charset="0"/>
                <a:ea typeface="Calibri" panose="020F0502020204030204" pitchFamily="34" charset="0"/>
                <a:cs typeface="Times New Roman" panose="02020603050405020304" pitchFamily="18" charset="0"/>
              </a:rPr>
              <a:t>Many survey workers would be covered by Davis Bacon.</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–The new rule attempts to resolve the long-standing dispute as to whether or not survey workers are “laborers and mechanics” covered by Davis Bacon.  Noting much disagreement on this subject, the Department concluded that “whether or not a specific survey crew member is covered by Davis Bacon is a question of fact which takes into account the actual duties performed by the worker and whether the duties are manual or physical in nature, including the use of tools or work of a trade”.  </a:t>
            </a:r>
          </a:p>
          <a:p>
            <a:pPr marL="0" marR="0" lvl="0" indent="0">
              <a:spcBef>
                <a:spcPts val="0"/>
              </a:spcBef>
              <a:spcAft>
                <a:spcPts val="0"/>
              </a:spcAft>
              <a:buNone/>
            </a:pP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A survey crew member who spends most of their time taking or assisting in taking measurements would likely be covered by Davis Bacon (if they do not meet the test for an exempt professional) if their work is performed on site, immediately prior to or during construction, and in direct support of construction crews.  Given the broad definition of subcontractor, it does not seem to matter whether they are performing these duties as an employee of a construction contractor or as the employee of a professional survey company.</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endParaRPr lang="en-US" sz="1800" dirty="0">
              <a:solidFill>
                <a:schemeClr val="tx1"/>
              </a:solidFill>
            </a:endParaRPr>
          </a:p>
          <a:p>
            <a:pPr marL="342900" indent="-342900">
              <a:lnSpc>
                <a:spcPct val="107000"/>
              </a:lnSpc>
              <a:spcBef>
                <a:spcPts val="0"/>
              </a:spcBef>
              <a:spcAft>
                <a:spcPts val="800"/>
              </a:spcAft>
              <a:buFont typeface="Symbol" panose="05050102010706020507" pitchFamily="18" charset="2"/>
              <a:buChar char=""/>
            </a:pPr>
            <a:endParaRPr lang="en-US" sz="1800" dirty="0">
              <a:solidFill>
                <a:schemeClr val="tx1"/>
              </a:solidFill>
              <a:latin typeface="Times New Roman" panose="02020603050405020304" pitchFamily="18" charset="0"/>
            </a:endParaRPr>
          </a:p>
          <a:p>
            <a:pPr marL="342900" indent="-342900">
              <a:lnSpc>
                <a:spcPct val="107000"/>
              </a:lnSpc>
              <a:spcBef>
                <a:spcPts val="0"/>
              </a:spcBef>
              <a:spcAft>
                <a:spcPts val="800"/>
              </a:spcAft>
              <a:buFont typeface="Symbol" panose="05050102010706020507" pitchFamily="18" charset="2"/>
              <a:buChar char=""/>
            </a:pPr>
            <a:endParaRPr lang="en-US" sz="1800" dirty="0">
              <a:solidFill>
                <a:schemeClr val="tx1"/>
              </a:solidFill>
              <a:latin typeface="Times New Roman" panose="02020603050405020304" pitchFamily="18" charset="0"/>
            </a:endParaRPr>
          </a:p>
          <a:p>
            <a:pPr marL="0" indent="0">
              <a:lnSpc>
                <a:spcPct val="100000"/>
              </a:lnSpc>
              <a:spcAft>
                <a:spcPts val="0"/>
              </a:spcAft>
              <a:buNone/>
            </a:pPr>
            <a:endParaRPr lang="en-US" dirty="0"/>
          </a:p>
          <a:p>
            <a:pPr marL="0" indent="0">
              <a:lnSpc>
                <a:spcPct val="100000"/>
              </a:lnSpc>
              <a:spcBef>
                <a:spcPts val="0"/>
              </a:spcBef>
              <a:spcAft>
                <a:spcPts val="0"/>
              </a:spcAft>
              <a:buNone/>
            </a:pPr>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12</a:t>
            </a:fld>
            <a:endParaRPr lang="en-US" dirty="0"/>
          </a:p>
        </p:txBody>
      </p:sp>
    </p:spTree>
    <p:extLst>
      <p:ext uri="{BB962C8B-B14F-4D97-AF65-F5344CB8AC3E}">
        <p14:creationId xmlns:p14="http://schemas.microsoft.com/office/powerpoint/2010/main" val="3282045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152400" y="228600"/>
            <a:ext cx="8077200" cy="823642"/>
          </a:xfrm>
        </p:spPr>
        <p:txBody>
          <a:bodyPr>
            <a:noAutofit/>
          </a:bodyPr>
          <a:lstStyle/>
          <a:p>
            <a:pPr lvl="1" algn="ctr" defTabSz="457200" rtl="0">
              <a:spcBef>
                <a:spcPct val="0"/>
              </a:spcBef>
            </a:pPr>
            <a:br>
              <a:rPr lang="en-US" sz="2800" b="1" dirty="0">
                <a:solidFill>
                  <a:srgbClr val="004646"/>
                </a:solidFill>
              </a:rPr>
            </a:br>
            <a:br>
              <a:rPr lang="en-US" sz="2800" b="1" dirty="0">
                <a:solidFill>
                  <a:srgbClr val="004646"/>
                </a:solidFill>
              </a:rPr>
            </a:br>
            <a:br>
              <a:rPr lang="en-US" sz="2800" b="1" dirty="0">
                <a:solidFill>
                  <a:srgbClr val="004646"/>
                </a:solidFill>
              </a:rPr>
            </a:br>
            <a:br>
              <a:rPr lang="en-US" sz="2800" b="1" dirty="0">
                <a:solidFill>
                  <a:srgbClr val="004646"/>
                </a:solidFill>
              </a:rPr>
            </a:br>
            <a:endParaRPr lang="en-US" sz="2800" i="1" dirty="0">
              <a:solidFill>
                <a:srgbClr val="004646"/>
              </a:solidFill>
              <a:latin typeface="Calibri" panose="020F0502020204030204" pitchFamily="34" charset="0"/>
            </a:endParaRPr>
          </a:p>
        </p:txBody>
      </p:sp>
      <p:sp>
        <p:nvSpPr>
          <p:cNvPr id="5" name="Content Placeholder 4"/>
          <p:cNvSpPr>
            <a:spLocks noGrp="1"/>
          </p:cNvSpPr>
          <p:nvPr>
            <p:ph idx="4294967295"/>
          </p:nvPr>
        </p:nvSpPr>
        <p:spPr>
          <a:xfrm>
            <a:off x="286230" y="1207570"/>
            <a:ext cx="8123133" cy="4598188"/>
          </a:xfrm>
        </p:spPr>
        <p:txBody>
          <a:bodyPr>
            <a:normAutofit lnSpcReduction="10000"/>
          </a:bodyPr>
          <a:lstStyle/>
          <a:p>
            <a:pPr marL="0" marR="0" lvl="0" indent="0">
              <a:spcBef>
                <a:spcPts val="0"/>
              </a:spcBef>
              <a:spcAft>
                <a:spcPts val="0"/>
              </a:spcAft>
              <a:buNone/>
            </a:pP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The coverage of demolition work would be expanded.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Demolition work where the demolition and/or removal activities themselves were the project (for example, asbestos abatement) has traditionally been covered by Davis Bacon. </a:t>
            </a:r>
          </a:p>
          <a:p>
            <a:pPr marL="0" marR="0" lvl="0" indent="0">
              <a:spcBef>
                <a:spcPts val="0"/>
              </a:spcBef>
              <a:spcAft>
                <a:spcPts val="0"/>
              </a:spcAft>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However, the new rule has significantly expanded the scope of demolition activities that would be covered by Davis Bacon to include demolition in situations where subsequent construction that would be covered by Davis Bacon is planned </a:t>
            </a: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or contemplated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the site of the demolition either as part of the same contract or as part of a future contract.</a:t>
            </a:r>
          </a:p>
          <a:p>
            <a:pPr marL="0" marR="0" lvl="0" indent="0">
              <a:spcBef>
                <a:spcPts val="0"/>
              </a:spcBef>
              <a:spcAft>
                <a:spcPts val="0"/>
              </a:spcAft>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factors used to determine whether subsequent construction is “contemplated” include the existence of engineering or architectural plans or surveys for the subsequent construction, the allocation of or application for federal funds for subsequent construction, contract negotiations or bid solicitations for subsequent construction, </a:t>
            </a: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or the stated intent of relevant government officials that there will be subsequent construction.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endParaRPr lang="en-US" dirty="0">
              <a:latin typeface="Times New Roman" panose="02020603050405020304" pitchFamily="18" charset="0"/>
            </a:endParaRPr>
          </a:p>
          <a:p>
            <a:pPr marL="0" indent="0">
              <a:lnSpc>
                <a:spcPct val="100000"/>
              </a:lnSpc>
              <a:spcBef>
                <a:spcPts val="0"/>
              </a:spcBef>
              <a:spcAft>
                <a:spcPts val="0"/>
              </a:spcAft>
              <a:buNone/>
            </a:pPr>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13</a:t>
            </a:fld>
            <a:endParaRPr lang="en-US" dirty="0"/>
          </a:p>
        </p:txBody>
      </p:sp>
    </p:spTree>
    <p:extLst>
      <p:ext uri="{BB962C8B-B14F-4D97-AF65-F5344CB8AC3E}">
        <p14:creationId xmlns:p14="http://schemas.microsoft.com/office/powerpoint/2010/main" val="3229997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494458" y="329061"/>
            <a:ext cx="8077200" cy="587626"/>
          </a:xfrm>
        </p:spPr>
        <p:txBody>
          <a:bodyPr>
            <a:noAutofit/>
          </a:bodyPr>
          <a:lstStyle/>
          <a:p>
            <a:pPr lvl="1" algn="ctr" defTabSz="457200" rtl="0">
              <a:spcBef>
                <a:spcPct val="0"/>
              </a:spcBef>
            </a:pPr>
            <a:br>
              <a:rPr lang="en-US" sz="2800" b="1" dirty="0">
                <a:solidFill>
                  <a:srgbClr val="004646"/>
                </a:solidFill>
              </a:rPr>
            </a:br>
            <a:endParaRPr lang="en-US" sz="2800" i="1" dirty="0">
              <a:solidFill>
                <a:srgbClr val="004646"/>
              </a:solidFill>
              <a:latin typeface="Calibri" panose="020F0502020204030204" pitchFamily="34" charset="0"/>
            </a:endParaRPr>
          </a:p>
        </p:txBody>
      </p:sp>
      <p:sp>
        <p:nvSpPr>
          <p:cNvPr id="5" name="Content Placeholder 4"/>
          <p:cNvSpPr>
            <a:spLocks noGrp="1"/>
          </p:cNvSpPr>
          <p:nvPr>
            <p:ph idx="4294967295"/>
          </p:nvPr>
        </p:nvSpPr>
        <p:spPr>
          <a:xfrm>
            <a:off x="487467" y="1447800"/>
            <a:ext cx="8123133" cy="4598188"/>
          </a:xfrm>
        </p:spPr>
        <p:txBody>
          <a:bodyPr>
            <a:normAutofit/>
          </a:bodyPr>
          <a:lstStyle/>
          <a:p>
            <a:pPr marL="0" marR="0" lvl="0" indent="0">
              <a:spcBef>
                <a:spcPts val="0"/>
              </a:spcBef>
              <a:spcAft>
                <a:spcPts val="0"/>
              </a:spcAft>
              <a:buNone/>
            </a:pP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Flaggers are covered.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Safety flaggers are considered to be working on the site of construction and covered by Davis Bacon if they are working virtually adjacent to the primary construction site – a flagger working a “short distance down a highway” from a project would be covered.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Aft>
                <a:spcPts val="0"/>
              </a:spcAft>
              <a:buNone/>
            </a:pPr>
            <a:r>
              <a:rPr lang="en-US" dirty="0"/>
              <a:t> </a:t>
            </a:r>
          </a:p>
          <a:p>
            <a:pPr marL="0" indent="0">
              <a:lnSpc>
                <a:spcPct val="100000"/>
              </a:lnSpc>
              <a:spcAft>
                <a:spcPts val="0"/>
              </a:spcAft>
              <a:buNone/>
            </a:pPr>
            <a:endParaRPr lang="en-US" dirty="0"/>
          </a:p>
          <a:p>
            <a:pPr marL="0" indent="0">
              <a:lnSpc>
                <a:spcPct val="100000"/>
              </a:lnSpc>
              <a:spcBef>
                <a:spcPts val="0"/>
              </a:spcBef>
              <a:spcAft>
                <a:spcPts val="0"/>
              </a:spcAft>
              <a:buNone/>
            </a:pPr>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14</a:t>
            </a:fld>
            <a:endParaRPr lang="en-US" dirty="0"/>
          </a:p>
        </p:txBody>
      </p:sp>
    </p:spTree>
    <p:extLst>
      <p:ext uri="{BB962C8B-B14F-4D97-AF65-F5344CB8AC3E}">
        <p14:creationId xmlns:p14="http://schemas.microsoft.com/office/powerpoint/2010/main" val="383144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152400" y="228600"/>
            <a:ext cx="8077200" cy="549602"/>
          </a:xfrm>
        </p:spPr>
        <p:txBody>
          <a:bodyPr>
            <a:noAutofit/>
          </a:bodyPr>
          <a:lstStyle/>
          <a:p>
            <a:pPr lvl="1" algn="ctr" defTabSz="457200" rtl="0">
              <a:spcBef>
                <a:spcPct val="0"/>
              </a:spcBef>
            </a:pPr>
            <a:br>
              <a:rPr lang="en-US" sz="2800" b="1" dirty="0">
                <a:solidFill>
                  <a:srgbClr val="004646"/>
                </a:solidFill>
              </a:rPr>
            </a:br>
            <a:br>
              <a:rPr lang="en-US" sz="2800" b="1" dirty="0">
                <a:solidFill>
                  <a:srgbClr val="004646"/>
                </a:solidFill>
              </a:rPr>
            </a:br>
            <a:br>
              <a:rPr lang="en-US" sz="2800" b="1" dirty="0">
                <a:solidFill>
                  <a:srgbClr val="004646"/>
                </a:solidFill>
              </a:rPr>
            </a:br>
            <a:br>
              <a:rPr lang="en-US" sz="2800" b="1" dirty="0">
                <a:solidFill>
                  <a:srgbClr val="004646"/>
                </a:solidFill>
              </a:rPr>
            </a:br>
            <a:endParaRPr lang="en-US" sz="2800" i="1" dirty="0">
              <a:solidFill>
                <a:srgbClr val="004646"/>
              </a:solidFill>
              <a:latin typeface="Calibri" panose="020F0502020204030204" pitchFamily="34" charset="0"/>
            </a:endParaRPr>
          </a:p>
        </p:txBody>
      </p:sp>
      <p:sp>
        <p:nvSpPr>
          <p:cNvPr id="5" name="Content Placeholder 4"/>
          <p:cNvSpPr>
            <a:spLocks noGrp="1"/>
          </p:cNvSpPr>
          <p:nvPr>
            <p:ph idx="4294967295"/>
          </p:nvPr>
        </p:nvSpPr>
        <p:spPr>
          <a:xfrm>
            <a:off x="286230" y="1207570"/>
            <a:ext cx="8123133" cy="4598188"/>
          </a:xfrm>
        </p:spPr>
        <p:txBody>
          <a:bodyPr>
            <a:normAutofit/>
          </a:bodyPr>
          <a:lstStyle/>
          <a:p>
            <a:pPr marL="0" marR="0" lvl="0" indent="0">
              <a:spcBef>
                <a:spcPts val="0"/>
              </a:spcBef>
              <a:spcAft>
                <a:spcPts val="0"/>
              </a:spcAft>
              <a:buNone/>
            </a:pP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Energy infrastructure and related activities will be unequivocally covered.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installation of solar panels, wind turbines, broadband installation and the installation of electric car chargers will be explicitly covered by Davis Bacon.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Bef>
                <a:spcPts val="0"/>
              </a:spcBef>
              <a:spcAft>
                <a:spcPts val="800"/>
              </a:spcAft>
              <a:buFont typeface="+mj-lt"/>
              <a:buAutoNum type="alphaUcPeriod" startAt="7"/>
            </a:pPr>
            <a:endParaRPr lang="en-US" dirty="0">
              <a:latin typeface="Times New Roman" panose="02020603050405020304" pitchFamily="18" charset="0"/>
            </a:endParaRPr>
          </a:p>
          <a:p>
            <a:pPr marL="0" indent="0">
              <a:lnSpc>
                <a:spcPct val="100000"/>
              </a:lnSpc>
              <a:spcBef>
                <a:spcPts val="0"/>
              </a:spcBef>
              <a:spcAft>
                <a:spcPts val="0"/>
              </a:spcAft>
              <a:buNone/>
            </a:pPr>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15</a:t>
            </a:fld>
            <a:endParaRPr lang="en-US" dirty="0"/>
          </a:p>
        </p:txBody>
      </p:sp>
    </p:spTree>
    <p:extLst>
      <p:ext uri="{BB962C8B-B14F-4D97-AF65-F5344CB8AC3E}">
        <p14:creationId xmlns:p14="http://schemas.microsoft.com/office/powerpoint/2010/main" val="3189257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304800" y="215299"/>
            <a:ext cx="8705850" cy="622901"/>
          </a:xfrm>
        </p:spPr>
        <p:txBody>
          <a:bodyPr>
            <a:noAutofit/>
          </a:bodyPr>
          <a:lstStyle/>
          <a:p>
            <a:pPr lvl="1" algn="ctr" defTabSz="457200" rtl="0">
              <a:spcBef>
                <a:spcPct val="0"/>
              </a:spcBef>
            </a:pPr>
            <a:br>
              <a:rPr lang="en-US" sz="2800" b="1" dirty="0">
                <a:solidFill>
                  <a:srgbClr val="004646"/>
                </a:solidFill>
              </a:rPr>
            </a:br>
            <a:br>
              <a:rPr lang="en-US" sz="2800" b="1" dirty="0">
                <a:solidFill>
                  <a:srgbClr val="004646"/>
                </a:solidFill>
              </a:rPr>
            </a:br>
            <a:br>
              <a:rPr lang="en-US" sz="2800" b="1" dirty="0">
                <a:solidFill>
                  <a:srgbClr val="004646"/>
                </a:solidFill>
              </a:rPr>
            </a:br>
            <a:br>
              <a:rPr lang="en-US" sz="2800" b="1" dirty="0">
                <a:solidFill>
                  <a:srgbClr val="004646"/>
                </a:solidFill>
              </a:rPr>
            </a:br>
            <a:br>
              <a:rPr lang="en-US" sz="2800" b="1" dirty="0">
                <a:solidFill>
                  <a:srgbClr val="004646"/>
                </a:solidFill>
              </a:rPr>
            </a:br>
            <a:br>
              <a:rPr lang="en-US" sz="2800" b="1" dirty="0">
                <a:solidFill>
                  <a:srgbClr val="004646"/>
                </a:solidFill>
              </a:rPr>
            </a:br>
            <a:br>
              <a:rPr lang="en-US" sz="2800" b="1" dirty="0">
                <a:solidFill>
                  <a:srgbClr val="004646"/>
                </a:solidFill>
              </a:rPr>
            </a:br>
            <a:br>
              <a:rPr lang="en-US" sz="2800" b="1" dirty="0">
                <a:solidFill>
                  <a:srgbClr val="004646"/>
                </a:solidFill>
              </a:rPr>
            </a:br>
            <a:br>
              <a:rPr lang="en-US" sz="2800" b="1" dirty="0">
                <a:solidFill>
                  <a:srgbClr val="004646"/>
                </a:solidFill>
              </a:rPr>
            </a:br>
            <a:endParaRPr lang="en-US" sz="2800" i="1" dirty="0">
              <a:solidFill>
                <a:srgbClr val="004646"/>
              </a:solidFill>
              <a:latin typeface="Calibri" panose="020F0502020204030204" pitchFamily="34" charset="0"/>
            </a:endParaRPr>
          </a:p>
        </p:txBody>
      </p:sp>
      <p:sp>
        <p:nvSpPr>
          <p:cNvPr id="5" name="Content Placeholder 4"/>
          <p:cNvSpPr>
            <a:spLocks noGrp="1"/>
          </p:cNvSpPr>
          <p:nvPr>
            <p:ph idx="4294967295"/>
          </p:nvPr>
        </p:nvSpPr>
        <p:spPr>
          <a:xfrm>
            <a:off x="510433" y="1295400"/>
            <a:ext cx="8123133" cy="4598188"/>
          </a:xfrm>
        </p:spPr>
        <p:txBody>
          <a:bodyPr>
            <a:normAutofit/>
          </a:bodyPr>
          <a:lstStyle/>
          <a:p>
            <a:pPr marL="0" indent="0">
              <a:lnSpc>
                <a:spcPct val="107000"/>
              </a:lnSpc>
              <a:spcBef>
                <a:spcPts val="0"/>
              </a:spcBef>
              <a:spcAft>
                <a:spcPts val="800"/>
              </a:spcAft>
              <a:buNone/>
            </a:pPr>
            <a:endParaRPr lang="en-US" sz="1800" dirty="0">
              <a:solidFill>
                <a:schemeClr val="tx1"/>
              </a:solidFill>
              <a:latin typeface="Times New Roman" panose="02020603050405020304" pitchFamily="18" charset="0"/>
            </a:endParaRPr>
          </a:p>
          <a:p>
            <a:pPr marL="0" indent="0">
              <a:lnSpc>
                <a:spcPct val="100000"/>
              </a:lnSpc>
              <a:spcBef>
                <a:spcPts val="0"/>
              </a:spcBef>
              <a:spcAft>
                <a:spcPts val="0"/>
              </a:spcAft>
              <a:buNone/>
            </a:pPr>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16</a:t>
            </a:fld>
            <a:endParaRPr lang="en-US" dirty="0"/>
          </a:p>
        </p:txBody>
      </p:sp>
      <p:sp>
        <p:nvSpPr>
          <p:cNvPr id="4" name="TextBox 3">
            <a:extLst>
              <a:ext uri="{FF2B5EF4-FFF2-40B4-BE49-F238E27FC236}">
                <a16:creationId xmlns:a16="http://schemas.microsoft.com/office/drawing/2014/main" id="{D386C161-C1CA-50DD-45B5-FCE3B0A5F2CD}"/>
              </a:ext>
            </a:extLst>
          </p:cNvPr>
          <p:cNvSpPr txBox="1"/>
          <p:nvPr/>
        </p:nvSpPr>
        <p:spPr>
          <a:xfrm>
            <a:off x="457200" y="1905000"/>
            <a:ext cx="8176366" cy="1754326"/>
          </a:xfrm>
          <a:prstGeom prst="rect">
            <a:avLst/>
          </a:prstGeom>
          <a:noFill/>
        </p:spPr>
        <p:txBody>
          <a:bodyPr wrap="square">
            <a:spAutoFit/>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addition to expanding the scope of Davis Bacon to cover more workers and more off-site locations, the Department of Laborer’s new Davis Bacon rule made substantial changes in the way that prevailing area wage rates will be calculated in the future.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While some of the components in the DOL’s new rule are true clarifications of existing practices, other components are outright changes.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984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400" y="163774"/>
            <a:ext cx="8077200" cy="648238"/>
          </a:xfrm>
        </p:spPr>
        <p:txBody>
          <a:bodyPr>
            <a:noAutofit/>
          </a:bodyPr>
          <a:lstStyle/>
          <a:p>
            <a:pPr lvl="1" algn="ctr" defTabSz="457200" rtl="0">
              <a:spcBef>
                <a:spcPct val="0"/>
              </a:spcBef>
            </a:pPr>
            <a:br>
              <a:rPr lang="en-US" sz="2800" b="1" dirty="0">
                <a:solidFill>
                  <a:srgbClr val="004646"/>
                </a:solidFill>
              </a:rPr>
            </a:br>
            <a:r>
              <a:rPr lang="en-US" sz="2800" b="1" dirty="0">
                <a:solidFill>
                  <a:srgbClr val="004646"/>
                </a:solidFill>
                <a:latin typeface="Times New Roman" panose="02020603050405020304" pitchFamily="18" charset="0"/>
                <a:cs typeface="Times New Roman" panose="02020603050405020304" pitchFamily="18" charset="0"/>
              </a:rPr>
              <a:t>The Return of the 30% Rule</a:t>
            </a:r>
            <a:endParaRPr lang="en-US" sz="2800" i="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487467" y="1447800"/>
            <a:ext cx="8123133" cy="4598188"/>
          </a:xfrm>
        </p:spPr>
        <p:txBody>
          <a:bodyPr>
            <a:normAutofit/>
          </a:bodyPr>
          <a:lstStyle/>
          <a:p>
            <a:pPr marL="0" marR="0" lvl="0" indent="0">
              <a:spcBef>
                <a:spcPts val="0"/>
              </a:spcBef>
              <a:spcAft>
                <a:spcPts val="600"/>
              </a:spcAft>
              <a:buSzPts val="120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Prevailing area wage rates are currently set by determining:  </a:t>
            </a:r>
          </a:p>
          <a:p>
            <a:pPr marL="0" marR="0" lvl="0" indent="0">
              <a:spcBef>
                <a:spcPts val="0"/>
              </a:spcBef>
              <a:spcAft>
                <a:spcPts val="600"/>
              </a:spcAft>
              <a:buSzPts val="1200"/>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 the wage rate paid to the majority (more than 50%) of the workers; </a:t>
            </a:r>
          </a:p>
          <a:p>
            <a:pPr marL="0" marR="0" lvl="0" indent="0">
              <a:spcBef>
                <a:spcPts val="0"/>
              </a:spcBef>
              <a:spcAft>
                <a:spcPts val="600"/>
              </a:spcAft>
              <a:buSzPts val="1200"/>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 in the appropriate classification; </a:t>
            </a:r>
          </a:p>
          <a:p>
            <a:pPr marL="0" marR="0" lvl="0" indent="0">
              <a:spcBef>
                <a:spcPts val="0"/>
              </a:spcBef>
              <a:spcAft>
                <a:spcPts val="600"/>
              </a:spcAft>
              <a:buSzPts val="1200"/>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 on similar projects in the area; </a:t>
            </a:r>
          </a:p>
          <a:p>
            <a:pPr marL="0" marR="0" lvl="0" indent="0">
              <a:spcBef>
                <a:spcPts val="0"/>
              </a:spcBef>
              <a:spcAft>
                <a:spcPts val="600"/>
              </a:spcAft>
              <a:buSzPts val="1200"/>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 during the period in question.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rPr>
              <a:t>These are the “relevant workers” for purposes of establishing prevailing area wage rates</a:t>
            </a:r>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17</a:t>
            </a:fld>
            <a:endParaRPr lang="en-US" dirty="0"/>
          </a:p>
        </p:txBody>
      </p:sp>
    </p:spTree>
    <p:extLst>
      <p:ext uri="{BB962C8B-B14F-4D97-AF65-F5344CB8AC3E}">
        <p14:creationId xmlns:p14="http://schemas.microsoft.com/office/powerpoint/2010/main" val="1363908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400" y="163774"/>
            <a:ext cx="8077200" cy="648238"/>
          </a:xfrm>
        </p:spPr>
        <p:txBody>
          <a:bodyPr>
            <a:noAutofit/>
          </a:bodyPr>
          <a:lstStyle/>
          <a:p>
            <a:pPr lvl="1" algn="ctr" defTabSz="457200" rtl="0">
              <a:spcBef>
                <a:spcPct val="0"/>
              </a:spcBef>
            </a:pPr>
            <a:br>
              <a:rPr lang="en-US" sz="2800" b="1" dirty="0">
                <a:solidFill>
                  <a:srgbClr val="004646"/>
                </a:solidFill>
              </a:rPr>
            </a:br>
            <a:endParaRPr lang="en-US" sz="2800" i="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487467" y="772038"/>
            <a:ext cx="8123133" cy="4598188"/>
          </a:xfrm>
        </p:spPr>
        <p:txBody>
          <a:bodyPr>
            <a:normAutofit/>
          </a:bodyPr>
          <a:lstStyle/>
          <a:p>
            <a:pPr marL="0" marR="0" indent="0">
              <a:spcBef>
                <a:spcPts val="0"/>
              </a:spcBef>
              <a:spcAft>
                <a:spcPts val="12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new rule would return to the pre-Reagan “30% rule,” adding a middle step to the analysis and determining prevailing area wage rates using the following method, in order: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0" indent="-365760">
              <a:spcBef>
                <a:spcPts val="0"/>
              </a:spcBef>
              <a:spcAft>
                <a:spcPts val="1200"/>
              </a:spcAft>
              <a:buFont typeface="+mj-lt"/>
              <a:buAutoNum type="alphaU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wage rate paid to the majority of the relevant workers – this is not a change. </a:t>
            </a:r>
          </a:p>
          <a:p>
            <a:pPr marL="685800" marR="0" lvl="0" indent="-365760">
              <a:spcBef>
                <a:spcPts val="0"/>
              </a:spcBef>
              <a:spcAft>
                <a:spcPts val="1200"/>
              </a:spcAft>
              <a:buFont typeface="+mj-lt"/>
              <a:buAutoNum type="alphaU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If there is no wage rate paid to the majority of relevant workers, then the prevailing wage rate would be set at the wage rate paid to the greatest number of relevant workers, provided that those workers constitute at least 30% of the relevant workforce. </a:t>
            </a:r>
          </a:p>
          <a:p>
            <a:pPr marL="685800" marR="0" lvl="0" indent="-365760">
              <a:spcBef>
                <a:spcPts val="0"/>
              </a:spcBef>
              <a:spcAft>
                <a:spcPts val="1200"/>
              </a:spcAft>
              <a:buFont typeface="+mj-lt"/>
              <a:buAutoNum type="alphaU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If no wage rate is paid to 30% or more of the relevant workers, then the prevailing wage rate would be set at the average weighted wage rate paid to the relevant workers.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18</a:t>
            </a:fld>
            <a:endParaRPr lang="en-US" dirty="0"/>
          </a:p>
        </p:txBody>
      </p:sp>
    </p:spTree>
    <p:extLst>
      <p:ext uri="{BB962C8B-B14F-4D97-AF65-F5344CB8AC3E}">
        <p14:creationId xmlns:p14="http://schemas.microsoft.com/office/powerpoint/2010/main" val="1752402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400" y="163774"/>
            <a:ext cx="8077200" cy="648238"/>
          </a:xfrm>
        </p:spPr>
        <p:txBody>
          <a:bodyPr>
            <a:noAutofit/>
          </a:bodyPr>
          <a:lstStyle/>
          <a:p>
            <a:pPr lvl="1" algn="ctr" defTabSz="457200" rtl="0">
              <a:spcBef>
                <a:spcPct val="0"/>
              </a:spcBef>
            </a:pPr>
            <a:br>
              <a:rPr lang="en-US" sz="2800" b="1" dirty="0">
                <a:solidFill>
                  <a:srgbClr val="004646"/>
                </a:solidFill>
              </a:rPr>
            </a:br>
            <a:endParaRPr lang="en-US" sz="2800" i="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487467" y="772038"/>
            <a:ext cx="8123133" cy="4598188"/>
          </a:xfrm>
        </p:spPr>
        <p:txBody>
          <a:bodyPr>
            <a:normAutofit/>
          </a:bodyPr>
          <a:lstStyle/>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By reinstituting the 30% rule and creating a situation where a lower level “plurality” wage rate (and not the weighted average) will be used to set the prevailing wage rate if there is not a majority wage rate, the new rule will result in collective bargaining agreements being given more weight in establishing prevailing area wage rates in areas where many (but not most) of the relevant workers work under the terms of a collective bargaining agreement.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19</a:t>
            </a:fld>
            <a:endParaRPr lang="en-US" dirty="0"/>
          </a:p>
        </p:txBody>
      </p:sp>
    </p:spTree>
    <p:extLst>
      <p:ext uri="{BB962C8B-B14F-4D97-AF65-F5344CB8AC3E}">
        <p14:creationId xmlns:p14="http://schemas.microsoft.com/office/powerpoint/2010/main" val="3116252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04564" y="152401"/>
            <a:ext cx="8334811" cy="904876"/>
          </a:xfrm>
        </p:spPr>
        <p:txBody>
          <a:bodyPr>
            <a:noAutofit/>
          </a:bodyPr>
          <a:lstStyle/>
          <a:p>
            <a:pPr lvl="1" algn="l" defTabSz="457200" rtl="0">
              <a:spcBef>
                <a:spcPct val="0"/>
              </a:spcBef>
            </a:pPr>
            <a:endParaRPr lang="en-US" sz="2800" b="1" dirty="0">
              <a:solidFill>
                <a:srgbClr val="004646"/>
              </a:solidFill>
            </a:endParaRPr>
          </a:p>
        </p:txBody>
      </p:sp>
      <p:sp>
        <p:nvSpPr>
          <p:cNvPr id="5" name="Content Placeholder 4"/>
          <p:cNvSpPr>
            <a:spLocks noGrp="1"/>
          </p:cNvSpPr>
          <p:nvPr>
            <p:ph idx="4294967295"/>
          </p:nvPr>
        </p:nvSpPr>
        <p:spPr>
          <a:xfrm>
            <a:off x="504564" y="1676400"/>
            <a:ext cx="8134872" cy="4343400"/>
          </a:xfrm>
        </p:spPr>
        <p:txBody>
          <a:bodyPr>
            <a:normAutofit/>
          </a:bodyPr>
          <a:lstStyle/>
          <a:p>
            <a:pPr marL="0" lvl="5" indent="0">
              <a:lnSpc>
                <a:spcPct val="100000"/>
              </a:lnSpc>
              <a:spcAft>
                <a:spcPts val="6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On August 8, 2023, the United States Department of Labor finally published its long-awaited Davis Bacon rule.  The DOL’s 812 pages of rule justifications and explanations contain many substantial changes which will both expand the scope of work covered by Davis Bacon and which will change the way that the DOL administers the Act. Unless blocked by legal action, the new rule will take effect around October 23, 2023.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lvl="5" indent="0">
              <a:lnSpc>
                <a:spcPct val="100000"/>
              </a:lnSpc>
              <a:spcAft>
                <a:spcPts val="600"/>
              </a:spcAft>
              <a:buNone/>
            </a:pPr>
            <a:endParaRPr lang="en-US" sz="2000" dirty="0"/>
          </a:p>
          <a:p>
            <a:pPr marL="400000" lvl="7" indent="0">
              <a:lnSpc>
                <a:spcPct val="100000"/>
              </a:lnSpc>
              <a:buNone/>
            </a:pPr>
            <a:endParaRPr lang="en-US" sz="1800" dirty="0"/>
          </a:p>
          <a:p>
            <a:pPr marL="0" lvl="5" indent="0">
              <a:lnSpc>
                <a:spcPct val="100000"/>
              </a:lnSpc>
              <a:buNone/>
            </a:pPr>
            <a:endParaRPr lang="en-US" sz="1800" dirty="0"/>
          </a:p>
          <a:p>
            <a:pPr marL="0" lvl="4" indent="0">
              <a:lnSpc>
                <a:spcPct val="100000"/>
              </a:lnSpc>
              <a:buNone/>
            </a:pPr>
            <a:endParaRPr lang="en-US" sz="1800" dirty="0"/>
          </a:p>
          <a:p>
            <a:pPr marL="0" indent="0">
              <a:lnSpc>
                <a:spcPct val="100000"/>
              </a:lnSpc>
              <a:spcBef>
                <a:spcPts val="0"/>
              </a:spcBef>
              <a:spcAft>
                <a:spcPts val="0"/>
              </a:spcAft>
              <a:buNone/>
            </a:pPr>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4000"/>
            <a:ext cx="1543050" cy="904875"/>
          </a:xfrm>
          <a:prstGeom prst="rect">
            <a:avLst/>
          </a:prstGeom>
        </p:spPr>
      </p:pic>
      <p:sp>
        <p:nvSpPr>
          <p:cNvPr id="2" name="Slide Number Placeholder 1">
            <a:extLst>
              <a:ext uri="{FF2B5EF4-FFF2-40B4-BE49-F238E27FC236}">
                <a16:creationId xmlns:a16="http://schemas.microsoft.com/office/drawing/2014/main" id="{410010DD-7023-4384-8055-F4A02558457E}"/>
              </a:ext>
            </a:extLst>
          </p:cNvPr>
          <p:cNvSpPr>
            <a:spLocks noGrp="1"/>
          </p:cNvSpPr>
          <p:nvPr>
            <p:ph type="sldNum" sz="quarter" idx="12"/>
          </p:nvPr>
        </p:nvSpPr>
        <p:spPr/>
        <p:txBody>
          <a:bodyPr/>
          <a:lstStyle/>
          <a:p>
            <a:fld id="{1EB0D9FE-72A5-4E17-AC52-1AE7AEDE6A91}" type="slidenum">
              <a:rPr lang="en-US" sz="1200" smtClean="0">
                <a:latin typeface="Century" panose="02040604050505020304" pitchFamily="18" charset="0"/>
              </a:rPr>
              <a:t>2</a:t>
            </a:fld>
            <a:endParaRPr lang="en-US" sz="1200" dirty="0">
              <a:latin typeface="Century" panose="02040604050505020304" pitchFamily="18" charset="0"/>
            </a:endParaRPr>
          </a:p>
        </p:txBody>
      </p:sp>
    </p:spTree>
    <p:extLst>
      <p:ext uri="{BB962C8B-B14F-4D97-AF65-F5344CB8AC3E}">
        <p14:creationId xmlns:p14="http://schemas.microsoft.com/office/powerpoint/2010/main" val="2880036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400" y="163774"/>
            <a:ext cx="8077200" cy="648238"/>
          </a:xfrm>
        </p:spPr>
        <p:txBody>
          <a:bodyPr>
            <a:noAutofit/>
          </a:bodyPr>
          <a:lstStyle/>
          <a:p>
            <a:pPr lvl="1" algn="ctr" defTabSz="457200" rtl="0">
              <a:spcBef>
                <a:spcPct val="0"/>
              </a:spcBef>
            </a:pPr>
            <a:br>
              <a:rPr lang="en-US" sz="2800" b="1" dirty="0">
                <a:solidFill>
                  <a:srgbClr val="004646"/>
                </a:solidFill>
              </a:rPr>
            </a:br>
            <a:endParaRPr lang="en-US" sz="2800" i="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487467" y="772038"/>
            <a:ext cx="8123133" cy="4598188"/>
          </a:xfrm>
        </p:spPr>
        <p:txBody>
          <a:bodyPr>
            <a:normAutofit/>
          </a:bodyPr>
          <a:lstStyle/>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same process will be used for fringe benefit calculations.  </a:t>
            </a: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addition, employers must annualize fringe benefit contribution rates, meaning that in cases where employers do not pay for covered fringe benefits on an hourly basis, the employer must calculate the annual value of its fringe benefits on an individual employee basis by dividing the total annual cost of the fringe benefit(s) by the total number of hours each employee works on all projects in a year.  </a:t>
            </a: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Employers must also obtain DOL review and approval for their existing fringe benefits within 18 months.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20</a:t>
            </a:fld>
            <a:endParaRPr lang="en-US" dirty="0"/>
          </a:p>
        </p:txBody>
      </p:sp>
    </p:spTree>
    <p:extLst>
      <p:ext uri="{BB962C8B-B14F-4D97-AF65-F5344CB8AC3E}">
        <p14:creationId xmlns:p14="http://schemas.microsoft.com/office/powerpoint/2010/main" val="291170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56366" y="152400"/>
            <a:ext cx="8077200" cy="903781"/>
          </a:xfrm>
        </p:spPr>
        <p:txBody>
          <a:bodyPr>
            <a:noAutofit/>
          </a:bodyPr>
          <a:lstStyle/>
          <a:p>
            <a:pPr lvl="1" algn="ctr" defTabSz="457200" rtl="0">
              <a:spcBef>
                <a:spcPct val="0"/>
              </a:spcBef>
            </a:pPr>
            <a:br>
              <a:rPr lang="en-US" sz="2800" b="1" dirty="0">
                <a:solidFill>
                  <a:srgbClr val="004646"/>
                </a:solidFill>
              </a:rPr>
            </a:br>
            <a:r>
              <a:rPr lang="en-US" sz="2800" b="1" dirty="0">
                <a:solidFill>
                  <a:srgbClr val="004646"/>
                </a:solidFill>
                <a:effectLst/>
                <a:latin typeface="Times New Roman" panose="02020603050405020304" pitchFamily="18" charset="0"/>
                <a:ea typeface="Calibri" panose="020F0502020204030204" pitchFamily="34" charset="0"/>
              </a:rPr>
              <a:t>Periodic adjustments (increases) of non-collectively bargained prevailing wage rates</a:t>
            </a:r>
            <a:endParaRPr lang="en-US" sz="2800" b="1" i="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533399" y="1447800"/>
            <a:ext cx="8123133" cy="4598188"/>
          </a:xfrm>
        </p:spPr>
        <p:txBody>
          <a:bodyPr>
            <a:normAutofit/>
          </a:bodyPr>
          <a:lstStyle/>
          <a:p>
            <a:r>
              <a:rPr lang="en-US" sz="1800" dirty="0">
                <a:effectLst/>
                <a:latin typeface="Times New Roman" panose="02020603050405020304" pitchFamily="18" charset="0"/>
                <a:ea typeface="Calibri" panose="020F0502020204030204" pitchFamily="34" charset="0"/>
              </a:rPr>
              <a:t>In many cases, prevailing area wage rates are closely tied to collective bargaining agreements.  </a:t>
            </a: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areas where the prevailing wage rates were not based on collectively bargained contracts, 46% of the rates were 10 or more years old.</a:t>
            </a:r>
            <a:endParaRPr lang="en-US" sz="1800" dirty="0">
              <a:latin typeface="Times New Roman" panose="02020603050405020304" pitchFamily="18" charset="0"/>
              <a:ea typeface="Calibri" panose="020F0502020204030204" pitchFamily="34" charset="0"/>
            </a:endParaRPr>
          </a:p>
          <a:p>
            <a:r>
              <a:rPr lang="en-US" sz="1800" dirty="0">
                <a:latin typeface="Times New Roman" panose="02020603050405020304" pitchFamily="18" charset="0"/>
                <a:ea typeface="Calibri" panose="020F0502020204030204" pitchFamily="34" charset="0"/>
              </a:rPr>
              <a:t>I</a:t>
            </a:r>
            <a:r>
              <a:rPr lang="en-US" sz="1800" dirty="0">
                <a:effectLst/>
                <a:latin typeface="Times New Roman" panose="02020603050405020304" pitchFamily="18" charset="0"/>
                <a:ea typeface="Calibri" panose="020F0502020204030204" pitchFamily="34" charset="0"/>
              </a:rPr>
              <a:t>n areas where collective bargaining agreements are not used to establish the prevailing area wage rate (because they do not cover a majority of the relevant workers), the new rule would update the prevailing wage rates every three years based on the general wage determinations made by the Bureau of Labor Statistics in its ECI wage data.  </a:t>
            </a:r>
          </a:p>
          <a:p>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21</a:t>
            </a:fld>
            <a:endParaRPr lang="en-US" dirty="0"/>
          </a:p>
        </p:txBody>
      </p:sp>
    </p:spTree>
    <p:extLst>
      <p:ext uri="{BB962C8B-B14F-4D97-AF65-F5344CB8AC3E}">
        <p14:creationId xmlns:p14="http://schemas.microsoft.com/office/powerpoint/2010/main" val="6116768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56366" y="152400"/>
            <a:ext cx="8077200" cy="903781"/>
          </a:xfrm>
        </p:spPr>
        <p:txBody>
          <a:bodyPr>
            <a:noAutofit/>
          </a:bodyPr>
          <a:lstStyle/>
          <a:p>
            <a:pPr lvl="1" algn="ctr" defTabSz="457200" rtl="0">
              <a:spcBef>
                <a:spcPct val="0"/>
              </a:spcBef>
            </a:pPr>
            <a:br>
              <a:rPr lang="en-US" sz="2800" b="1" dirty="0">
                <a:solidFill>
                  <a:srgbClr val="004646"/>
                </a:solidFill>
              </a:rPr>
            </a:br>
            <a:endParaRPr lang="en-US" sz="2800" b="1" i="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510433" y="1056181"/>
            <a:ext cx="8123133" cy="4598188"/>
          </a:xfrm>
        </p:spPr>
        <p:txBody>
          <a:bodyPr>
            <a:normAutofit/>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ECI (Employment Cost Index) measures the change in the hourly labor cost for both wage and benefits to employers over time by using a fixed “basket” labor to produce a pure cost change.  </a:t>
            </a:r>
          </a:p>
          <a:p>
            <a:pPr marL="0" marR="0" indent="0">
              <a:spcBef>
                <a:spcPts val="0"/>
              </a:spcBef>
              <a:spcAft>
                <a:spcPts val="0"/>
              </a:spcAft>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ECI increased by 1% from March 2023 to June 2023 and increased by over 4.5% the year ending June 2023.</a:t>
            </a:r>
          </a:p>
          <a:p>
            <a:pPr marL="0" marR="0" indent="0">
              <a:spcBef>
                <a:spcPts val="0"/>
              </a:spcBef>
              <a:spcAft>
                <a:spcPts val="0"/>
              </a:spcAft>
              <a:buNone/>
            </a:pPr>
            <a:r>
              <a:rPr lang="en-US" sz="180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change will have the effect of providing regular and potentially substantial increases to the prevailing area wage for non-collectively bargained (non-union) areas.  </a:t>
            </a:r>
          </a:p>
          <a:p>
            <a:pPr marL="0" marR="0" indent="0">
              <a:spcBef>
                <a:spcPts val="0"/>
              </a:spcBef>
              <a:spcAft>
                <a:spcPts val="0"/>
              </a:spcAft>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Because it will be done on a three-year basis, these increases are likely to be substantial.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22</a:t>
            </a:fld>
            <a:endParaRPr lang="en-US" dirty="0"/>
          </a:p>
        </p:txBody>
      </p:sp>
    </p:spTree>
    <p:extLst>
      <p:ext uri="{BB962C8B-B14F-4D97-AF65-F5344CB8AC3E}">
        <p14:creationId xmlns:p14="http://schemas.microsoft.com/office/powerpoint/2010/main" val="23798035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56366" y="152400"/>
            <a:ext cx="8077200" cy="903781"/>
          </a:xfrm>
        </p:spPr>
        <p:txBody>
          <a:bodyPr>
            <a:noAutofit/>
          </a:bodyPr>
          <a:lstStyle/>
          <a:p>
            <a:pPr lvl="1" algn="ctr" defTabSz="457200" rtl="0">
              <a:spcBef>
                <a:spcPct val="0"/>
              </a:spcBef>
            </a:pPr>
            <a:br>
              <a:rPr lang="en-US" sz="2800" b="1" dirty="0">
                <a:solidFill>
                  <a:srgbClr val="004646"/>
                </a:solidFill>
              </a:rPr>
            </a:br>
            <a:r>
              <a:rPr lang="en-US" sz="2800" b="1" dirty="0">
                <a:solidFill>
                  <a:srgbClr val="004646"/>
                </a:solidFill>
                <a:effectLst/>
                <a:latin typeface="Times New Roman" panose="02020603050405020304" pitchFamily="18" charset="0"/>
                <a:ea typeface="Calibri" panose="020F0502020204030204" pitchFamily="34" charset="0"/>
              </a:rPr>
              <a:t>Expanding the scope of the data used to set prevailing wage rates</a:t>
            </a:r>
            <a:endParaRPr lang="en-US" sz="2800" b="1" i="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510433" y="1280841"/>
            <a:ext cx="8123133" cy="4598188"/>
          </a:xfrm>
        </p:spPr>
        <p:txBody>
          <a:bodyPr>
            <a:normAutofit/>
          </a:bodyPr>
          <a:lstStyle/>
          <a:p>
            <a:pPr marL="0" marR="0" lvl="0" indent="0">
              <a:spcBef>
                <a:spcPts val="0"/>
              </a:spcBef>
              <a:spcAft>
                <a:spcPts val="0"/>
              </a:spcAft>
              <a:buSzPts val="120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Under the current Davis Bacon rules, the default area for making a wage determination is the </a:t>
            </a: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county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wage determinations are normally based on wage survey data received from projects of a similar character in a given county, by construction type (building, residential, highway, heavy). </a:t>
            </a:r>
          </a:p>
          <a:p>
            <a:pPr marL="0" marR="0" lvl="0" indent="0">
              <a:spcBef>
                <a:spcPts val="0"/>
              </a:spcBef>
              <a:spcAft>
                <a:spcPts val="0"/>
              </a:spcAft>
              <a:buSzPts val="1200"/>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SzPts val="1200"/>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SzPts val="120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new rule makes several changes to this basic formula.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23</a:t>
            </a:fld>
            <a:endParaRPr lang="en-US" dirty="0"/>
          </a:p>
        </p:txBody>
      </p:sp>
    </p:spTree>
    <p:extLst>
      <p:ext uri="{BB962C8B-B14F-4D97-AF65-F5344CB8AC3E}">
        <p14:creationId xmlns:p14="http://schemas.microsoft.com/office/powerpoint/2010/main" val="2075597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56366" y="152400"/>
            <a:ext cx="8077200" cy="903781"/>
          </a:xfrm>
        </p:spPr>
        <p:txBody>
          <a:bodyPr>
            <a:noAutofit/>
          </a:bodyPr>
          <a:lstStyle/>
          <a:p>
            <a:pPr lvl="1" algn="ctr" defTabSz="457200" rtl="0">
              <a:spcBef>
                <a:spcPct val="0"/>
              </a:spcBef>
            </a:pPr>
            <a:br>
              <a:rPr lang="en-US" sz="2800" b="1" dirty="0">
                <a:solidFill>
                  <a:srgbClr val="004646"/>
                </a:solidFill>
              </a:rPr>
            </a:br>
            <a:r>
              <a:rPr lang="en-US" sz="2800" b="1" dirty="0">
                <a:solidFill>
                  <a:srgbClr val="004646"/>
                </a:solidFill>
                <a:effectLst/>
                <a:latin typeface="Times New Roman" panose="02020603050405020304" pitchFamily="18" charset="0"/>
                <a:ea typeface="Calibri" panose="020F0502020204030204" pitchFamily="34" charset="0"/>
              </a:rPr>
              <a:t>Expanding Beyond the County Level</a:t>
            </a:r>
            <a:endParaRPr lang="en-US" sz="2800" b="1" i="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533399" y="1600200"/>
            <a:ext cx="8123133" cy="4598188"/>
          </a:xfrm>
        </p:spPr>
        <p:txBody>
          <a:bodyPr>
            <a:normAutofit/>
          </a:bodyPr>
          <a:lstStyle/>
          <a:p>
            <a:pPr marL="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Under the new rule, if there is not sufficient usage data in any county to determine the prevailing wage rate, the DOL will progressively expand the geographic scope of the data search using the following process:</a:t>
            </a:r>
          </a:p>
          <a:p>
            <a:pPr marL="0" indent="0">
              <a:spcBef>
                <a:spcPts val="0"/>
              </a:spcBef>
              <a:spcAft>
                <a:spcPts val="0"/>
              </a:spcAft>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685800" marR="0" lvl="0" indent="-411480">
              <a:spcBef>
                <a:spcPts val="0"/>
              </a:spcBef>
              <a:spcAft>
                <a:spcPts val="0"/>
              </a:spcAft>
              <a:buFont typeface="Times New Roman" panose="02020603050405020304" pitchFamily="18" charset="0"/>
              <a:buAutoNum type="arabicPeriod"/>
            </a:pPr>
            <a:r>
              <a:rPr lang="en-US" sz="1800" spc="0" dirty="0">
                <a:effectLst/>
                <a:latin typeface="Times New Roman" panose="02020603050405020304" pitchFamily="18" charset="0"/>
                <a:ea typeface="Calibri" panose="020F0502020204030204" pitchFamily="34" charset="0"/>
                <a:cs typeface="Times New Roman" panose="02020603050405020304" pitchFamily="18" charset="0"/>
              </a:rPr>
              <a:t>First, the geographic scope will be expanded to include a group of surrounding counties.</a:t>
            </a:r>
            <a:endParaRPr lang="en-US" sz="1800" spc="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22860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indent="-411480">
              <a:spcBef>
                <a:spcPts val="0"/>
              </a:spcBef>
              <a:spcAft>
                <a:spcPts val="0"/>
              </a:spcAft>
              <a:buFont typeface="+mj-lt"/>
              <a:buAutoNum type="arabicPeriod" startAt="2"/>
            </a:pPr>
            <a:r>
              <a:rPr lang="en-US" sz="1800" dirty="0">
                <a:latin typeface="Times New Roman" panose="02020603050405020304" pitchFamily="18" charset="0"/>
                <a:cs typeface="Times New Roman" panose="02020603050405020304" pitchFamily="18" charset="0"/>
              </a:rPr>
              <a:t>If there is still not sufficient usage data to make a prevailing wage determination, the DOL would consider a larger grouping of counties in the state (a “super group”) and could use data at a state-wide level.</a:t>
            </a:r>
          </a:p>
          <a:p>
            <a:pPr marL="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24</a:t>
            </a:fld>
            <a:endParaRPr lang="en-US" dirty="0"/>
          </a:p>
        </p:txBody>
      </p:sp>
    </p:spTree>
    <p:extLst>
      <p:ext uri="{BB962C8B-B14F-4D97-AF65-F5344CB8AC3E}">
        <p14:creationId xmlns:p14="http://schemas.microsoft.com/office/powerpoint/2010/main" val="30875552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56366" y="152400"/>
            <a:ext cx="8077200" cy="903781"/>
          </a:xfrm>
        </p:spPr>
        <p:txBody>
          <a:bodyPr>
            <a:noAutofit/>
          </a:bodyPr>
          <a:lstStyle/>
          <a:p>
            <a:pPr lvl="1" algn="ctr" defTabSz="457200" rtl="0">
              <a:spcBef>
                <a:spcPct val="0"/>
              </a:spcBef>
            </a:pPr>
            <a:br>
              <a:rPr lang="en-US" sz="2800" b="1" dirty="0">
                <a:solidFill>
                  <a:srgbClr val="004646"/>
                </a:solidFill>
              </a:rPr>
            </a:br>
            <a:r>
              <a:rPr lang="en-US" sz="2800" b="1" dirty="0">
                <a:solidFill>
                  <a:srgbClr val="004646"/>
                </a:solidFill>
                <a:effectLst/>
                <a:latin typeface="Times New Roman" panose="02020603050405020304" pitchFamily="18" charset="0"/>
                <a:ea typeface="Calibri" panose="020F0502020204030204" pitchFamily="34" charset="0"/>
              </a:rPr>
              <a:t>Mixing Urban and Rural Data</a:t>
            </a:r>
            <a:endParaRPr lang="en-US" sz="2800" b="1" i="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533399" y="1600200"/>
            <a:ext cx="8123133" cy="4598188"/>
          </a:xfrm>
        </p:spPr>
        <p:txBody>
          <a:bodyPr>
            <a:normAutofit/>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There is currently a prohibition on combining data from metropolitan and rural counties to determine the prevailing area wage rates -- this prohibition applies even if the rural and metropolitan counties are next to each other.  </a:t>
            </a:r>
          </a:p>
          <a:p>
            <a:pPr marL="0" marR="0" indent="0">
              <a:spcBef>
                <a:spcPts val="0"/>
              </a:spcBef>
              <a:spcAft>
                <a:spcPts val="0"/>
              </a:spcAft>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new rule would abolish this prohibition and allow the DOL to use data from metropolitan counties to help set prevailing wage rates in rural counties if the DOL’s wage survey of the rural county did not obtain sufficient current wage data to set a prevailing wage rate.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“mixing” of wage data would only apply to surrounding counties -- counties that share a border with the county for which additional wage date is sought -- and it would not be utilized if there is already sufficient wage data to allow the DOL to determine the prevailing wage. This mixing will have the greatest impact in situations where a rural county borders a metropolitan county.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25</a:t>
            </a:fld>
            <a:endParaRPr lang="en-US" dirty="0"/>
          </a:p>
        </p:txBody>
      </p:sp>
    </p:spTree>
    <p:extLst>
      <p:ext uri="{BB962C8B-B14F-4D97-AF65-F5344CB8AC3E}">
        <p14:creationId xmlns:p14="http://schemas.microsoft.com/office/powerpoint/2010/main" val="30803335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56366" y="152400"/>
            <a:ext cx="8077200" cy="903781"/>
          </a:xfrm>
        </p:spPr>
        <p:txBody>
          <a:bodyPr>
            <a:noAutofit/>
          </a:bodyPr>
          <a:lstStyle/>
          <a:p>
            <a:pPr lvl="1" algn="ctr" defTabSz="457200" rtl="0">
              <a:spcBef>
                <a:spcPct val="0"/>
              </a:spcBef>
            </a:pPr>
            <a:br>
              <a:rPr lang="en-US" sz="2800" b="1" dirty="0">
                <a:solidFill>
                  <a:srgbClr val="004646"/>
                </a:solidFill>
              </a:rPr>
            </a:br>
            <a:r>
              <a:rPr lang="en-US" sz="2800" b="1" dirty="0">
                <a:solidFill>
                  <a:srgbClr val="004646"/>
                </a:solidFill>
                <a:effectLst/>
                <a:latin typeface="Times New Roman" panose="02020603050405020304" pitchFamily="18" charset="0"/>
                <a:ea typeface="Calibri" panose="020F0502020204030204" pitchFamily="34" charset="0"/>
              </a:rPr>
              <a:t>Mixing Urban and Rural Data (Continued)</a:t>
            </a:r>
            <a:endParaRPr lang="en-US" sz="2800" b="1" i="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533399" y="1600200"/>
            <a:ext cx="8123133" cy="4598188"/>
          </a:xfrm>
        </p:spPr>
        <p:txBody>
          <a:bodyPr>
            <a:normAutofit/>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net impact of expanding the scope of data used to determine prevailing area wage rates will result in increasing the prevailing area wage rates in lower-rate counties by blending the wage rates in those counties with higher wage rates from neighboring counties.  </a:t>
            </a:r>
          </a:p>
          <a:p>
            <a:pPr marL="0" marR="0" indent="0">
              <a:spcBef>
                <a:spcPts val="0"/>
              </a:spcBef>
              <a:spcAft>
                <a:spcPts val="0"/>
              </a:spcAft>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These changes will have a particular impact on renewable energy projects (such as solar farms and wind farms) covered by Davis Bacon and/or the Inflation Reduction Act -- many such projects are undertaken in rural areas, and blending wage data from rural areas with lower population and wage density with wage data from neighboring counties/metropolitan areas (with higher prevailing wage rates) will increase the prevailing wage rates and the overall cost of renewable energy projects.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26</a:t>
            </a:fld>
            <a:endParaRPr lang="en-US" dirty="0"/>
          </a:p>
        </p:txBody>
      </p:sp>
    </p:spTree>
    <p:extLst>
      <p:ext uri="{BB962C8B-B14F-4D97-AF65-F5344CB8AC3E}">
        <p14:creationId xmlns:p14="http://schemas.microsoft.com/office/powerpoint/2010/main" val="31351764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56366" y="152400"/>
            <a:ext cx="8077200" cy="903781"/>
          </a:xfrm>
        </p:spPr>
        <p:txBody>
          <a:bodyPr>
            <a:noAutofit/>
          </a:bodyPr>
          <a:lstStyle/>
          <a:p>
            <a:pPr lvl="1" algn="ctr" defTabSz="457200" rtl="0">
              <a:spcBef>
                <a:spcPct val="0"/>
              </a:spcBef>
            </a:pPr>
            <a:r>
              <a:rPr lang="en-US" sz="2800" b="1" dirty="0">
                <a:solidFill>
                  <a:srgbClr val="004646"/>
                </a:solidFill>
                <a:latin typeface="Times New Roman" panose="02020603050405020304" pitchFamily="18" charset="0"/>
                <a:cs typeface="Times New Roman" panose="02020603050405020304" pitchFamily="18" charset="0"/>
              </a:rPr>
              <a:t>Highway Projects</a:t>
            </a:r>
            <a:endParaRPr lang="en-US" sz="2800" b="1" i="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533399" y="1600200"/>
            <a:ext cx="8123133" cy="4598188"/>
          </a:xfrm>
        </p:spPr>
        <p:txBody>
          <a:bodyPr>
            <a:normAutofit/>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definition of “area” for purposes of prevailing wage determinations has been expanded to address highway projects. </a:t>
            </a:r>
          </a:p>
          <a:p>
            <a:pPr marL="0" marR="0" indent="0">
              <a:spcBef>
                <a:spcPts val="0"/>
              </a:spcBef>
              <a:spcAft>
                <a:spcPts val="0"/>
              </a:spcAft>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On multi-county highway projects, prevailing wage determinations may be based on the state department of transportation’s highway districts or similar state subdivisions rather than using the counties in which the highway is located. </a:t>
            </a:r>
          </a:p>
          <a:p>
            <a:pPr marL="0" marR="0" indent="0">
              <a:spcBef>
                <a:spcPts val="0"/>
              </a:spcBef>
              <a:spcAft>
                <a:spcPts val="0"/>
              </a:spcAft>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will increase the cost of highway projects that are located in multiple counties that include both metropolitan and rural counties.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27</a:t>
            </a:fld>
            <a:endParaRPr lang="en-US" dirty="0"/>
          </a:p>
        </p:txBody>
      </p:sp>
    </p:spTree>
    <p:extLst>
      <p:ext uri="{BB962C8B-B14F-4D97-AF65-F5344CB8AC3E}">
        <p14:creationId xmlns:p14="http://schemas.microsoft.com/office/powerpoint/2010/main" val="1191702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399" y="170983"/>
            <a:ext cx="8077200" cy="903781"/>
          </a:xfrm>
        </p:spPr>
        <p:txBody>
          <a:bodyPr>
            <a:noAutofit/>
          </a:bodyPr>
          <a:lstStyle/>
          <a:p>
            <a:pPr lvl="1" algn="ctr" defTabSz="457200" rtl="0">
              <a:spcBef>
                <a:spcPct val="0"/>
              </a:spcBef>
            </a:pPr>
            <a:r>
              <a:rPr lang="en-US" sz="2800" b="1" dirty="0">
                <a:solidFill>
                  <a:srgbClr val="004646"/>
                </a:solidFill>
                <a:latin typeface="Times New Roman" panose="02020603050405020304" pitchFamily="18" charset="0"/>
                <a:cs typeface="Times New Roman" panose="02020603050405020304" pitchFamily="18" charset="0"/>
              </a:rPr>
              <a:t>Mid-Contract Increases in </a:t>
            </a:r>
            <a:br>
              <a:rPr lang="en-US" sz="2800" b="1" dirty="0">
                <a:solidFill>
                  <a:srgbClr val="004646"/>
                </a:solidFill>
                <a:latin typeface="Times New Roman" panose="02020603050405020304" pitchFamily="18" charset="0"/>
                <a:cs typeface="Times New Roman" panose="02020603050405020304" pitchFamily="18" charset="0"/>
              </a:rPr>
            </a:br>
            <a:r>
              <a:rPr lang="en-US" sz="2800" b="1" dirty="0">
                <a:solidFill>
                  <a:srgbClr val="004646"/>
                </a:solidFill>
                <a:latin typeface="Times New Roman" panose="02020603050405020304" pitchFamily="18" charset="0"/>
                <a:cs typeface="Times New Roman" panose="02020603050405020304" pitchFamily="18" charset="0"/>
              </a:rPr>
              <a:t>the Prevailing Wage Rate</a:t>
            </a:r>
            <a:endParaRPr lang="en-US" sz="2800" b="1" i="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533399" y="1299425"/>
            <a:ext cx="8229601" cy="4898964"/>
          </a:xfrm>
        </p:spPr>
        <p:txBody>
          <a:bodyPr>
            <a:normAutofit fontScale="92500" lnSpcReduction="20000"/>
          </a:bodyPr>
          <a:lstStyle/>
          <a:p>
            <a:pPr marL="0" marR="0" lvl="0" indent="0">
              <a:spcBef>
                <a:spcPts val="0"/>
              </a:spcBef>
              <a:spcAft>
                <a:spcPts val="600"/>
              </a:spcAft>
              <a:buSzPts val="120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Under the current regulations, prevailing wage determinations are generally applicable for the duration of a covered contract after those rates are incorporated into the contract. </a:t>
            </a:r>
          </a:p>
          <a:p>
            <a:pPr marL="0" marR="0" lvl="0" indent="0">
              <a:spcBef>
                <a:spcPts val="0"/>
              </a:spcBef>
              <a:spcAft>
                <a:spcPts val="0"/>
              </a:spcAft>
              <a:buSzPts val="120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Under the new rule, if a revised wage determination is issued after the contract award (or after the beginning of construction if there was no contract award), the new determination will apply to the project if: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spcBef>
                <a:spcPts val="0"/>
              </a:spcBef>
              <a:spcAft>
                <a:spcPts val="0"/>
              </a:spcAft>
            </a:pPr>
            <a:r>
              <a:rPr lang="en-US" sz="180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0" indent="-342900">
              <a:spcBef>
                <a:spcPts val="0"/>
              </a:spcBef>
              <a:spcAft>
                <a:spcPts val="0"/>
              </a:spcAft>
              <a:buFont typeface="+mj-lt"/>
              <a:buAutoNum type="alphaU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contract is changed to include substantial additional, covered work that was not within the scope of work of the original contract.  This could include any significant change orders.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r>
              <a:rPr lang="en-US" sz="180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0" indent="-342900">
              <a:spcBef>
                <a:spcPts val="0"/>
              </a:spcBef>
              <a:spcAft>
                <a:spcPts val="0"/>
              </a:spcAft>
              <a:buFont typeface="+mj-lt"/>
              <a:buAutoNum type="alphaUcPeriod" startAt="2"/>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contract is modified to require the contractor to perform work for an additional period of time not originally covered in the contract, including situations where an option to extend the term of the contract is exercised.  This would not apply if a contractor is simply given additional time to complete the original scope of work.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r>
              <a:rPr lang="en-US" sz="180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0" indent="-342900">
              <a:spcBef>
                <a:spcPts val="0"/>
              </a:spcBef>
              <a:spcAft>
                <a:spcPts val="0"/>
              </a:spcAft>
              <a:buFont typeface="+mj-lt"/>
              <a:buAutoNum type="alphaUcPeriod" startAt="3"/>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contract covers construction, alteration, or repair work over a period of time that is not tied to the completion of any particular project.  Contracts of this nature must update the applicable prevailing wage determinations on the anniversary date of the contract award unless the contracting agency has obtained prior written approval from the DOL.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28</a:t>
            </a:fld>
            <a:endParaRPr lang="en-US" dirty="0"/>
          </a:p>
        </p:txBody>
      </p:sp>
    </p:spTree>
    <p:extLst>
      <p:ext uri="{BB962C8B-B14F-4D97-AF65-F5344CB8AC3E}">
        <p14:creationId xmlns:p14="http://schemas.microsoft.com/office/powerpoint/2010/main" val="19286831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399" y="170983"/>
            <a:ext cx="8077200" cy="903781"/>
          </a:xfrm>
        </p:spPr>
        <p:txBody>
          <a:bodyPr>
            <a:noAutofit/>
          </a:bodyPr>
          <a:lstStyle/>
          <a:p>
            <a:pPr lvl="1" algn="ctr" defTabSz="457200" rtl="0">
              <a:spcBef>
                <a:spcPct val="0"/>
              </a:spcBef>
            </a:pPr>
            <a:r>
              <a:rPr lang="en-US" sz="2800" b="1" dirty="0">
                <a:solidFill>
                  <a:srgbClr val="004646"/>
                </a:solidFill>
                <a:latin typeface="Times New Roman" panose="02020603050405020304" pitchFamily="18" charset="0"/>
                <a:cs typeface="Times New Roman" panose="02020603050405020304" pitchFamily="18" charset="0"/>
              </a:rPr>
              <a:t>Mid-Contract Increases in </a:t>
            </a:r>
            <a:br>
              <a:rPr lang="en-US" sz="2800" b="1" dirty="0">
                <a:solidFill>
                  <a:srgbClr val="004646"/>
                </a:solidFill>
                <a:latin typeface="Times New Roman" panose="02020603050405020304" pitchFamily="18" charset="0"/>
                <a:cs typeface="Times New Roman" panose="02020603050405020304" pitchFamily="18" charset="0"/>
              </a:rPr>
            </a:br>
            <a:r>
              <a:rPr lang="en-US" sz="2800" b="1" dirty="0">
                <a:solidFill>
                  <a:srgbClr val="004646"/>
                </a:solidFill>
                <a:latin typeface="Times New Roman" panose="02020603050405020304" pitchFamily="18" charset="0"/>
                <a:cs typeface="Times New Roman" panose="02020603050405020304" pitchFamily="18" charset="0"/>
              </a:rPr>
              <a:t>the Prevailing Wage Rate</a:t>
            </a:r>
            <a:endParaRPr lang="en-US" sz="2800" b="1" i="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525584" y="1448492"/>
            <a:ext cx="8229601" cy="4898964"/>
          </a:xfrm>
        </p:spPr>
        <p:txBody>
          <a:bodyPr>
            <a:normAutofit/>
          </a:bodyPr>
          <a:lstStyle/>
          <a:p>
            <a:pPr marL="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It is important to note that the new rule does not provide for automatic contract price adjustments when the prevailing wage determination is increased – the Department of Labor’s position on this issue is “the Department believes that issues related to budgeting, pricing and cost associated with these types of contracts can be addressed between the contractor and the agency as part of the contracting process.”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29</a:t>
            </a:fld>
            <a:endParaRPr lang="en-US" dirty="0"/>
          </a:p>
        </p:txBody>
      </p:sp>
    </p:spTree>
    <p:extLst>
      <p:ext uri="{BB962C8B-B14F-4D97-AF65-F5344CB8AC3E}">
        <p14:creationId xmlns:p14="http://schemas.microsoft.com/office/powerpoint/2010/main" val="943242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400" y="130150"/>
            <a:ext cx="8077200" cy="990601"/>
          </a:xfrm>
        </p:spPr>
        <p:txBody>
          <a:bodyPr>
            <a:noAutofit/>
          </a:bodyPr>
          <a:lstStyle/>
          <a:p>
            <a:pPr lvl="1" algn="ctr" defTabSz="457200" rtl="0">
              <a:spcBef>
                <a:spcPct val="0"/>
              </a:spcBef>
            </a:pPr>
            <a:br>
              <a:rPr lang="en-US" sz="2800" b="1" dirty="0">
                <a:solidFill>
                  <a:srgbClr val="004646"/>
                </a:solidFill>
              </a:rPr>
            </a:br>
            <a:endParaRPr lang="en-US" sz="2800" i="1" dirty="0">
              <a:solidFill>
                <a:srgbClr val="004646"/>
              </a:solidFill>
              <a:latin typeface="Calibri" panose="020F0502020204030204" pitchFamily="34" charset="0"/>
            </a:endParaRPr>
          </a:p>
        </p:txBody>
      </p:sp>
      <p:sp>
        <p:nvSpPr>
          <p:cNvPr id="5" name="Content Placeholder 4"/>
          <p:cNvSpPr>
            <a:spLocks noGrp="1"/>
          </p:cNvSpPr>
          <p:nvPr>
            <p:ph idx="4294967295"/>
          </p:nvPr>
        </p:nvSpPr>
        <p:spPr>
          <a:xfrm>
            <a:off x="533400" y="1345412"/>
            <a:ext cx="8123133" cy="4598188"/>
          </a:xfrm>
        </p:spPr>
        <p:txBody>
          <a:bodyPr>
            <a:normAutofit/>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These changes fall within 1 of 3 general categories: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lvl="0" indent="-342900">
              <a:spcBef>
                <a:spcPts val="0"/>
              </a:spcBef>
              <a:spcAft>
                <a:spcPts val="0"/>
              </a:spcAft>
              <a:buFont typeface="+mj-lt"/>
              <a:buAutoNum type="arabi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Changes that expand the scope of Davis Bacon to cover locations and workers not previously covered.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indent="-342900">
              <a:spcBef>
                <a:spcPts val="0"/>
              </a:spcBef>
              <a:spcAft>
                <a:spcPts val="0"/>
              </a:spcAft>
              <a:buFont typeface="+mj-lt"/>
              <a:buAutoNum type="arabicPeriod" startAt="2"/>
            </a:pPr>
            <a:r>
              <a:rPr lang="en-US" sz="1800" dirty="0">
                <a:latin typeface="Times New Roman" panose="02020603050405020304" pitchFamily="18" charset="0"/>
                <a:cs typeface="Times New Roman" panose="02020603050405020304" pitchFamily="18" charset="0"/>
              </a:rPr>
              <a:t>Changes that will affect the way the prevailing wage is calculated and applied.</a:t>
            </a:r>
          </a:p>
          <a:p>
            <a:pPr marL="914400" indent="0">
              <a:spcBef>
                <a:spcPts val="0"/>
              </a:spcBef>
              <a:spcAft>
                <a:spcPts val="0"/>
              </a:spcAft>
              <a:buNone/>
            </a:pPr>
            <a:r>
              <a:rPr lang="en-US" sz="1800" dirty="0">
                <a:latin typeface="Times New Roman" panose="02020603050405020304" pitchFamily="18" charset="0"/>
                <a:cs typeface="Times New Roman" panose="02020603050405020304" pitchFamily="18" charset="0"/>
              </a:rPr>
              <a:t> </a:t>
            </a:r>
          </a:p>
          <a:p>
            <a:pPr marL="914400" indent="-342900">
              <a:spcBef>
                <a:spcPts val="0"/>
              </a:spcBef>
              <a:spcAft>
                <a:spcPts val="0"/>
              </a:spcAft>
              <a:buFont typeface="+mj-lt"/>
              <a:buAutoNum type="arabicPeriod" startAt="3"/>
            </a:pPr>
            <a:r>
              <a:rPr lang="en-US" sz="1800" dirty="0">
                <a:latin typeface="Times New Roman" panose="02020603050405020304" pitchFamily="18" charset="0"/>
                <a:cs typeface="Times New Roman" panose="02020603050405020304" pitchFamily="18" charset="0"/>
              </a:rPr>
              <a:t>Changes that will increase employer's responsibilities with regard to complying with Davis Bacon and increase the severity of failing to comply. </a:t>
            </a:r>
          </a:p>
          <a:p>
            <a:pPr marL="0" indent="0">
              <a:lnSpc>
                <a:spcPct val="100000"/>
              </a:lnSpc>
              <a:spcBef>
                <a:spcPts val="0"/>
              </a:spcBef>
              <a:spcAft>
                <a:spcPts val="0"/>
              </a:spcAft>
              <a:buNone/>
            </a:pPr>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3</a:t>
            </a:fld>
            <a:endParaRPr lang="en-US" dirty="0"/>
          </a:p>
        </p:txBody>
      </p:sp>
    </p:spTree>
    <p:extLst>
      <p:ext uri="{BB962C8B-B14F-4D97-AF65-F5344CB8AC3E}">
        <p14:creationId xmlns:p14="http://schemas.microsoft.com/office/powerpoint/2010/main" val="26171316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399" y="170983"/>
            <a:ext cx="8077200" cy="903781"/>
          </a:xfrm>
        </p:spPr>
        <p:txBody>
          <a:bodyPr>
            <a:noAutofit/>
          </a:bodyPr>
          <a:lstStyle/>
          <a:p>
            <a:pPr lvl="1" algn="ctr" defTabSz="457200" rtl="0">
              <a:spcBef>
                <a:spcPct val="0"/>
              </a:spcBef>
            </a:pPr>
            <a:r>
              <a:rPr lang="en-US" sz="2800" b="1" dirty="0">
                <a:solidFill>
                  <a:srgbClr val="004646"/>
                </a:solidFill>
                <a:latin typeface="Times New Roman" panose="02020603050405020304" pitchFamily="18" charset="0"/>
                <a:cs typeface="Times New Roman" panose="02020603050405020304" pitchFamily="18" charset="0"/>
              </a:rPr>
              <a:t>Adopting State and Local Prevailing</a:t>
            </a:r>
            <a:br>
              <a:rPr lang="en-US" sz="2800" b="1" dirty="0">
                <a:solidFill>
                  <a:srgbClr val="004646"/>
                </a:solidFill>
                <a:latin typeface="Times New Roman" panose="02020603050405020304" pitchFamily="18" charset="0"/>
                <a:cs typeface="Times New Roman" panose="02020603050405020304" pitchFamily="18" charset="0"/>
              </a:rPr>
            </a:br>
            <a:r>
              <a:rPr lang="en-US" sz="2800" b="1" dirty="0">
                <a:solidFill>
                  <a:srgbClr val="004646"/>
                </a:solidFill>
                <a:latin typeface="Times New Roman" panose="02020603050405020304" pitchFamily="18" charset="0"/>
                <a:cs typeface="Times New Roman" panose="02020603050405020304" pitchFamily="18" charset="0"/>
              </a:rPr>
              <a:t>Wage Rate Determinations</a:t>
            </a:r>
          </a:p>
        </p:txBody>
      </p:sp>
      <p:sp>
        <p:nvSpPr>
          <p:cNvPr id="5" name="Content Placeholder 4"/>
          <p:cNvSpPr>
            <a:spLocks noGrp="1"/>
          </p:cNvSpPr>
          <p:nvPr>
            <p:ph idx="4294967295"/>
          </p:nvPr>
        </p:nvSpPr>
        <p:spPr>
          <a:xfrm>
            <a:off x="525584" y="1448492"/>
            <a:ext cx="8229601" cy="4898964"/>
          </a:xfrm>
        </p:spPr>
        <p:txBody>
          <a:bodyPr>
            <a:normAutofit lnSpcReduction="10000"/>
          </a:bodyPr>
          <a:lstStyle/>
          <a:p>
            <a:pPr marL="0" marR="0" lvl="0" indent="0">
              <a:spcBef>
                <a:spcPts val="0"/>
              </a:spcBef>
              <a:spcAft>
                <a:spcPts val="0"/>
              </a:spcAft>
              <a:buSzPts val="120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Under the new rule, the state/local prevailing wage rates may be adopted by the DOL if the Administrator of its Wage and Hour Division concludes that:</a:t>
            </a:r>
          </a:p>
          <a:p>
            <a:pPr marL="0" marR="0" lvl="0" indent="0">
              <a:spcBef>
                <a:spcPts val="0"/>
              </a:spcBef>
              <a:spcAft>
                <a:spcPts val="0"/>
              </a:spcAft>
              <a:buSzPts val="1200"/>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685800" marR="0" lvl="0" indent="-342900">
              <a:spcBef>
                <a:spcPts val="0"/>
              </a:spcBef>
              <a:spcAft>
                <a:spcPts val="0"/>
              </a:spcAft>
              <a:buFont typeface="+mj-lt"/>
              <a:buAutoNum type="alphaU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state/local government process is open to full participation by all interested parties.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0" indent="-342900">
              <a:spcBef>
                <a:spcPts val="0"/>
              </a:spcBef>
              <a:spcAft>
                <a:spcPts val="0"/>
              </a:spcAft>
              <a:buFont typeface="+mj-lt"/>
              <a:buAutoNum type="alphaUcPeriod" startAt="2"/>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state/local prevailing wage rates reflect both the basic hourly rate of pay and the prevailing fringe benefits, which must be calculated separately.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0" indent="-342900">
              <a:spcBef>
                <a:spcPts val="0"/>
              </a:spcBef>
              <a:spcAft>
                <a:spcPts val="0"/>
              </a:spcAft>
              <a:buFont typeface="+mj-lt"/>
              <a:buAutoNum type="alphaUcPeriod" startAt="3"/>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state/local government determinations use relevant worker classifications can be related to the DOL’s recognized workers classifications.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0" indent="-342900">
              <a:spcBef>
                <a:spcPts val="0"/>
              </a:spcBef>
              <a:spcAft>
                <a:spcPts val="0"/>
              </a:spcAft>
              <a:buFont typeface="+mj-lt"/>
              <a:buAutoNum type="alphaUcPeriod" startAt="4"/>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state/local government’s criteria for setting prevailing wage rates are “substantially similar” to those used by the DOL, based on a totality of circumstances.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SzPts val="120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30</a:t>
            </a:fld>
            <a:endParaRPr lang="en-US" dirty="0"/>
          </a:p>
        </p:txBody>
      </p:sp>
    </p:spTree>
    <p:extLst>
      <p:ext uri="{BB962C8B-B14F-4D97-AF65-F5344CB8AC3E}">
        <p14:creationId xmlns:p14="http://schemas.microsoft.com/office/powerpoint/2010/main" val="12114232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399" y="170983"/>
            <a:ext cx="8077200" cy="903781"/>
          </a:xfrm>
        </p:spPr>
        <p:txBody>
          <a:bodyPr>
            <a:noAutofit/>
          </a:bodyPr>
          <a:lstStyle/>
          <a:p>
            <a:pPr lvl="1" algn="ctr" defTabSz="457200" rtl="0">
              <a:spcBef>
                <a:spcPct val="0"/>
              </a:spcBef>
            </a:pPr>
            <a:r>
              <a:rPr lang="en-US" sz="2800" b="1" dirty="0">
                <a:solidFill>
                  <a:srgbClr val="004646"/>
                </a:solidFill>
                <a:latin typeface="Times New Roman" panose="02020603050405020304" pitchFamily="18" charset="0"/>
                <a:cs typeface="Times New Roman" panose="02020603050405020304" pitchFamily="18" charset="0"/>
              </a:rPr>
              <a:t>Adopting State and Local Prevailing</a:t>
            </a:r>
            <a:br>
              <a:rPr lang="en-US" sz="2800" b="1" dirty="0">
                <a:solidFill>
                  <a:srgbClr val="004646"/>
                </a:solidFill>
                <a:latin typeface="Times New Roman" panose="02020603050405020304" pitchFamily="18" charset="0"/>
                <a:cs typeface="Times New Roman" panose="02020603050405020304" pitchFamily="18" charset="0"/>
              </a:rPr>
            </a:br>
            <a:r>
              <a:rPr lang="en-US" sz="2800" b="1" dirty="0">
                <a:solidFill>
                  <a:srgbClr val="004646"/>
                </a:solidFill>
                <a:latin typeface="Times New Roman" panose="02020603050405020304" pitchFamily="18" charset="0"/>
                <a:cs typeface="Times New Roman" panose="02020603050405020304" pitchFamily="18" charset="0"/>
              </a:rPr>
              <a:t>Wage Rate Determinations</a:t>
            </a:r>
          </a:p>
        </p:txBody>
      </p:sp>
      <p:sp>
        <p:nvSpPr>
          <p:cNvPr id="5" name="Content Placeholder 4"/>
          <p:cNvSpPr>
            <a:spLocks noGrp="1"/>
          </p:cNvSpPr>
          <p:nvPr>
            <p:ph idx="4294967295"/>
          </p:nvPr>
        </p:nvSpPr>
        <p:spPr>
          <a:xfrm>
            <a:off x="525584" y="1448492"/>
            <a:ext cx="8229601" cy="4898964"/>
          </a:xfrm>
        </p:spPr>
        <p:txBody>
          <a:bodyPr>
            <a:normAutofit/>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Administrator will have substantial discretion in making these determinations and given the current level of deference courts give to administrative agencies, it will be extremely difficult to challenge the DOL’s adoption of a state/local prevailing wage rate.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SzPts val="120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31</a:t>
            </a:fld>
            <a:endParaRPr lang="en-US" dirty="0"/>
          </a:p>
        </p:txBody>
      </p:sp>
    </p:spTree>
    <p:extLst>
      <p:ext uri="{BB962C8B-B14F-4D97-AF65-F5344CB8AC3E}">
        <p14:creationId xmlns:p14="http://schemas.microsoft.com/office/powerpoint/2010/main" val="22893324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399" y="170983"/>
            <a:ext cx="8077200" cy="903781"/>
          </a:xfrm>
        </p:spPr>
        <p:txBody>
          <a:bodyPr>
            <a:noAutofit/>
          </a:bodyPr>
          <a:lstStyle/>
          <a:p>
            <a:pPr lvl="1" algn="ctr" defTabSz="457200" rtl="0">
              <a:spcBef>
                <a:spcPct val="0"/>
              </a:spcBef>
            </a:pPr>
            <a:endParaRPr lang="en-US" sz="2800" b="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525584" y="1448492"/>
            <a:ext cx="8229601" cy="4898964"/>
          </a:xfrm>
        </p:spPr>
        <p:txBody>
          <a:bodyPr>
            <a:normAutofit/>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net effects of these clarifications and changes are essentially twofold: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0" indent="-342900">
              <a:spcBef>
                <a:spcPts val="0"/>
              </a:spcBef>
              <a:spcAft>
                <a:spcPts val="0"/>
              </a:spcAft>
              <a:buFont typeface="+mj-lt"/>
              <a:buAutoNum type="arabi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They will generally increase prevailing area wage rates; and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0" indent="-342900">
              <a:spcBef>
                <a:spcPts val="0"/>
              </a:spcBef>
              <a:spcAft>
                <a:spcPts val="0"/>
              </a:spcAft>
              <a:buFont typeface="+mj-lt"/>
              <a:buAutoNum type="arabicPeriod" startAt="2"/>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They will increase the influence that collective bargaining agreements have on establishing prevailing area wage rates.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SzPts val="120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32</a:t>
            </a:fld>
            <a:endParaRPr lang="en-US" dirty="0"/>
          </a:p>
        </p:txBody>
      </p:sp>
    </p:spTree>
    <p:extLst>
      <p:ext uri="{BB962C8B-B14F-4D97-AF65-F5344CB8AC3E}">
        <p14:creationId xmlns:p14="http://schemas.microsoft.com/office/powerpoint/2010/main" val="8048011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399" y="170983"/>
            <a:ext cx="8077200" cy="903781"/>
          </a:xfrm>
        </p:spPr>
        <p:txBody>
          <a:bodyPr>
            <a:noAutofit/>
          </a:bodyPr>
          <a:lstStyle/>
          <a:p>
            <a:pPr lvl="1" algn="ctr" defTabSz="457200" rtl="0">
              <a:spcBef>
                <a:spcPct val="0"/>
              </a:spcBef>
            </a:pPr>
            <a:endParaRPr lang="en-US" sz="2800" b="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525584" y="1448492"/>
            <a:ext cx="8229601" cy="4898964"/>
          </a:xfrm>
        </p:spPr>
        <p:txBody>
          <a:bodyPr>
            <a:normAutofit/>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These changes make it increasingly important for employers covered by Davis Bacon to both stay up to date on the appropriate prevailing wage rates to be paid to their covered workers and to pay particular attention to the language in their covered contracts.  This is especially true given the increased (and potentially dire) legal consequences of failing to comply with Davis Bacon’s requirements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33</a:t>
            </a:fld>
            <a:endParaRPr lang="en-US" dirty="0"/>
          </a:p>
        </p:txBody>
      </p:sp>
    </p:spTree>
    <p:extLst>
      <p:ext uri="{BB962C8B-B14F-4D97-AF65-F5344CB8AC3E}">
        <p14:creationId xmlns:p14="http://schemas.microsoft.com/office/powerpoint/2010/main" val="4077143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399" y="170983"/>
            <a:ext cx="8077200" cy="819617"/>
          </a:xfrm>
        </p:spPr>
        <p:txBody>
          <a:bodyPr>
            <a:noAutofit/>
          </a:bodyPr>
          <a:lstStyle/>
          <a:p>
            <a:pPr lvl="1" algn="ctr" defTabSz="457200" rtl="0">
              <a:spcBef>
                <a:spcPct val="0"/>
              </a:spcBef>
            </a:pPr>
            <a:r>
              <a:rPr lang="en-US" sz="2800" b="1" dirty="0">
                <a:solidFill>
                  <a:srgbClr val="004646"/>
                </a:solidFill>
                <a:effectLst/>
                <a:latin typeface="Times New Roman" panose="02020603050405020304" pitchFamily="18" charset="0"/>
                <a:ea typeface="Calibri" panose="020F0502020204030204" pitchFamily="34" charset="0"/>
              </a:rPr>
              <a:t>Expanding the entities liable for Davis Bacon violations</a:t>
            </a:r>
            <a:endParaRPr lang="en-US" sz="2800" b="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525584" y="1299424"/>
            <a:ext cx="8229601" cy="5048032"/>
          </a:xfrm>
        </p:spPr>
        <p:txBody>
          <a:bodyPr>
            <a:normAutofit/>
          </a:bodyPr>
          <a:lstStyle/>
          <a:p>
            <a:pPr marL="0" marR="0" lvl="0" indent="0">
              <a:spcBef>
                <a:spcPts val="0"/>
              </a:spcBef>
              <a:spcAft>
                <a:spcPts val="0"/>
              </a:spcAft>
              <a:buNone/>
            </a:pPr>
            <a:r>
              <a:rPr lang="en-US" sz="1800" spc="0" dirty="0">
                <a:effectLst/>
                <a:latin typeface="Times New Roman" panose="02020603050405020304" pitchFamily="18" charset="0"/>
                <a:ea typeface="Calibri" panose="020F0502020204030204" pitchFamily="34" charset="0"/>
                <a:cs typeface="Times New Roman" panose="02020603050405020304" pitchFamily="18" charset="0"/>
              </a:rPr>
              <a:t>Regulatory definitions can have the effect of altering the scope and interpretation of the law.  With its new rule, the DOL created a new category of employer -- “prime contractor” -- which expands the scope of the business entities responsible for Davis Bacon violations.  </a:t>
            </a:r>
            <a:endParaRPr lang="en-US" sz="1800" spc="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Rather than just having the signatory entity (“signatory”) liable for Davis Bacon compliance, the Department of Labor’s new definition of prime contractor includes not only the signatory, but also includes the following entities: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0" indent="-365760" fontAlgn="base">
              <a:spcBef>
                <a:spcPts val="0"/>
              </a:spcBef>
              <a:spcAft>
                <a:spcPts val="1200"/>
              </a:spcAft>
              <a:buFont typeface="+mj-lt"/>
              <a:buAutoNum type="alphaUcPeriod"/>
            </a:pPr>
            <a:r>
              <a:rPr lang="en-US" sz="1800" u="none" strike="noStrike" spc="0" dirty="0">
                <a:effectLst/>
                <a:latin typeface="Times New Roman" panose="02020603050405020304" pitchFamily="18" charset="0"/>
                <a:ea typeface="Calibri" panose="020F0502020204030204" pitchFamily="34" charset="0"/>
                <a:cs typeface="Times New Roman" panose="02020603050405020304" pitchFamily="18" charset="0"/>
              </a:rPr>
              <a:t>The controlling shareholders/members of the signatory. </a:t>
            </a:r>
          </a:p>
          <a:p>
            <a:pPr marL="685800" marR="0" lvl="0" indent="-365760" fontAlgn="base">
              <a:spcBef>
                <a:spcPts val="0"/>
              </a:spcBef>
              <a:spcAft>
                <a:spcPts val="1200"/>
              </a:spcAft>
              <a:buFont typeface="+mj-lt"/>
              <a:buAutoNum type="alphaUcPeriod"/>
            </a:pPr>
            <a:r>
              <a:rPr lang="en-US" sz="1800" u="none" strike="noStrike" spc="0" dirty="0">
                <a:effectLst/>
                <a:latin typeface="Times New Roman" panose="02020603050405020304" pitchFamily="18" charset="0"/>
                <a:ea typeface="Calibri" panose="020F0502020204030204" pitchFamily="34" charset="0"/>
                <a:cs typeface="Times New Roman" panose="02020603050405020304" pitchFamily="18" charset="0"/>
              </a:rPr>
              <a:t>If the signatory is a joint venture or partnership, the individual joint venture members/partners.</a:t>
            </a:r>
          </a:p>
          <a:p>
            <a:pPr marL="685800" marR="0" lvl="0" indent="-365760" fontAlgn="base">
              <a:spcBef>
                <a:spcPts val="0"/>
              </a:spcBef>
              <a:spcAft>
                <a:spcPts val="0"/>
              </a:spcAft>
              <a:buFont typeface="+mj-lt"/>
              <a:buAutoNum type="alphaUcPeriod"/>
            </a:pPr>
            <a:r>
              <a:rPr lang="en-US" sz="1800" u="none" strike="noStrike" spc="0" dirty="0">
                <a:effectLst/>
                <a:latin typeface="Times New Roman" panose="02020603050405020304" pitchFamily="18" charset="0"/>
                <a:ea typeface="Calibri" panose="020F0502020204030204" pitchFamily="34" charset="0"/>
                <a:cs typeface="Times New Roman" panose="02020603050405020304" pitchFamily="18" charset="0"/>
              </a:rPr>
              <a:t>Any contractor that has been delegated the responsibility for overseeing all or substantially all of the construction covered by the prime contract.</a:t>
            </a:r>
            <a:endParaRPr lang="en-US" sz="1800" u="none" strike="noStrike" spc="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34</a:t>
            </a:fld>
            <a:endParaRPr lang="en-US" dirty="0"/>
          </a:p>
        </p:txBody>
      </p:sp>
    </p:spTree>
    <p:extLst>
      <p:ext uri="{BB962C8B-B14F-4D97-AF65-F5344CB8AC3E}">
        <p14:creationId xmlns:p14="http://schemas.microsoft.com/office/powerpoint/2010/main" val="35150662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399" y="170983"/>
            <a:ext cx="8077200" cy="819617"/>
          </a:xfrm>
        </p:spPr>
        <p:txBody>
          <a:bodyPr>
            <a:noAutofit/>
          </a:bodyPr>
          <a:lstStyle/>
          <a:p>
            <a:pPr lvl="1" algn="ctr" defTabSz="457200" rtl="0">
              <a:spcBef>
                <a:spcPct val="0"/>
              </a:spcBef>
            </a:pPr>
            <a:endParaRPr lang="en-US" sz="2800" b="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525584" y="1299424"/>
            <a:ext cx="8229601" cy="5048032"/>
          </a:xfrm>
        </p:spPr>
        <p:txBody>
          <a:bodyPr>
            <a:normAutofit/>
          </a:bodyPr>
          <a:lstStyle/>
          <a:p>
            <a:pPr marL="0" marR="0" indent="0">
              <a:lnSpc>
                <a:spcPct val="100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new definition means that many of the entities connected directly with the signatory -- including controlling shareholders and joint venture partners -- will be liable for the signatory’s failure to comply with the requirements of Davis Bacon. </a:t>
            </a:r>
          </a:p>
          <a:p>
            <a:pPr marL="0" marR="0" indent="0">
              <a:lnSpc>
                <a:spcPct val="100000"/>
              </a:lnSpc>
              <a:spcBef>
                <a:spcPts val="0"/>
              </a:spcBef>
              <a:spcAft>
                <a:spcPts val="0"/>
              </a:spcAft>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0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cases where two or more contractors enter into a joint venture that is the signatory on a Davis Bacon covered contract, the members of the joint venture will be separately liable for any violations.  </a:t>
            </a:r>
          </a:p>
          <a:p>
            <a:pPr marL="0" marR="0" indent="0">
              <a:lnSpc>
                <a:spcPct val="100000"/>
              </a:lnSpc>
              <a:spcBef>
                <a:spcPts val="0"/>
              </a:spcBef>
              <a:spcAft>
                <a:spcPts val="0"/>
              </a:spcAft>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0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liability is strict liability and does not require a finding of fault on the part of any individual partner or joint venture partner.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35</a:t>
            </a:fld>
            <a:endParaRPr lang="en-US" dirty="0"/>
          </a:p>
        </p:txBody>
      </p:sp>
    </p:spTree>
    <p:extLst>
      <p:ext uri="{BB962C8B-B14F-4D97-AF65-F5344CB8AC3E}">
        <p14:creationId xmlns:p14="http://schemas.microsoft.com/office/powerpoint/2010/main" val="9028903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399" y="170983"/>
            <a:ext cx="8077200" cy="591017"/>
          </a:xfrm>
        </p:spPr>
        <p:txBody>
          <a:bodyPr>
            <a:noAutofit/>
          </a:bodyPr>
          <a:lstStyle/>
          <a:p>
            <a:pPr lvl="1" algn="ctr" defTabSz="457200" rtl="0">
              <a:spcBef>
                <a:spcPct val="0"/>
              </a:spcBef>
            </a:pPr>
            <a:r>
              <a:rPr lang="en-US" sz="2800" b="1" dirty="0">
                <a:solidFill>
                  <a:srgbClr val="004646"/>
                </a:solidFill>
                <a:effectLst/>
                <a:latin typeface="Times New Roman" panose="02020603050405020304" pitchFamily="18" charset="0"/>
                <a:ea typeface="Calibri" panose="020F0502020204030204" pitchFamily="34" charset="0"/>
              </a:rPr>
              <a:t>Increasing the use and consequences of debarment</a:t>
            </a:r>
            <a:endParaRPr lang="en-US" sz="2800" b="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525584" y="1299424"/>
            <a:ext cx="8229601" cy="5048032"/>
          </a:xfrm>
        </p:spPr>
        <p:txBody>
          <a:bodyPr>
            <a:normAutofit/>
          </a:bodyPr>
          <a:lstStyle/>
          <a:p>
            <a:pPr marL="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rPr>
              <a:t>Debarment can be the death penalty for a federal contractor, and the new rule both makes it easier to debar employers and increases the sphere of contractors that can be debarred as a result of a violation.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36</a:t>
            </a:fld>
            <a:endParaRPr lang="en-US" dirty="0"/>
          </a:p>
        </p:txBody>
      </p:sp>
    </p:spTree>
    <p:extLst>
      <p:ext uri="{BB962C8B-B14F-4D97-AF65-F5344CB8AC3E}">
        <p14:creationId xmlns:p14="http://schemas.microsoft.com/office/powerpoint/2010/main" val="40390245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399" y="170983"/>
            <a:ext cx="8077200" cy="591017"/>
          </a:xfrm>
        </p:spPr>
        <p:txBody>
          <a:bodyPr>
            <a:noAutofit/>
          </a:bodyPr>
          <a:lstStyle/>
          <a:p>
            <a:pPr lvl="1" algn="ctr" defTabSz="457200" rtl="0">
              <a:spcBef>
                <a:spcPct val="0"/>
              </a:spcBef>
            </a:pPr>
            <a:r>
              <a:rPr lang="en-US" sz="2800" b="1" dirty="0">
                <a:solidFill>
                  <a:srgbClr val="004646"/>
                </a:solidFill>
                <a:effectLst/>
                <a:latin typeface="Times New Roman" panose="02020603050405020304" pitchFamily="18" charset="0"/>
                <a:ea typeface="Calibri" panose="020F0502020204030204" pitchFamily="34" charset="0"/>
              </a:rPr>
              <a:t>Increasing the use and consequences of debarment</a:t>
            </a:r>
            <a:endParaRPr lang="en-US" sz="2800" b="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525584" y="1299424"/>
            <a:ext cx="8229601" cy="5048032"/>
          </a:xfrm>
        </p:spPr>
        <p:txBody>
          <a:bodyPr>
            <a:normAutofit/>
          </a:bodyPr>
          <a:lstStyle/>
          <a:p>
            <a:pPr marL="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rPr>
              <a:t>When an employer is debarred, it is prohibited from participating in future contracts covered by Davis Bacon and Davis Bacon-related acts.  </a:t>
            </a:r>
          </a:p>
          <a:p>
            <a:pPr marL="0" marR="0" indent="0">
              <a:spcBef>
                <a:spcPts val="0"/>
              </a:spcBef>
              <a:spcAft>
                <a:spcPts val="0"/>
              </a:spcAft>
              <a:buNone/>
            </a:pPr>
            <a:endParaRPr lang="en-US" sz="1800" dirty="0">
              <a:latin typeface="Times New Roman" panose="02020603050405020304" pitchFamily="18" charset="0"/>
              <a:ea typeface="Calibri" panose="020F0502020204030204" pitchFamily="34"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rPr>
              <a:t>The Department of Labor’s new rule makes it easier to debar an employer by allowing debarment in all cases where the employer shows a “disregard of obligations to employees or subcontractors”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rPr>
              <a:t>and eliminating the situations (under Davis Bacon-related acts) where an employer’s violation had to be “aggravated or willful” in order for that employer to face debarment. </a:t>
            </a:r>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37</a:t>
            </a:fld>
            <a:endParaRPr lang="en-US" dirty="0"/>
          </a:p>
        </p:txBody>
      </p:sp>
    </p:spTree>
    <p:extLst>
      <p:ext uri="{BB962C8B-B14F-4D97-AF65-F5344CB8AC3E}">
        <p14:creationId xmlns:p14="http://schemas.microsoft.com/office/powerpoint/2010/main" val="32122295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399" y="170983"/>
            <a:ext cx="8077200" cy="591017"/>
          </a:xfrm>
        </p:spPr>
        <p:txBody>
          <a:bodyPr>
            <a:noAutofit/>
          </a:bodyPr>
          <a:lstStyle/>
          <a:p>
            <a:pPr lvl="1" algn="ctr" defTabSz="457200" rtl="0">
              <a:spcBef>
                <a:spcPct val="0"/>
              </a:spcBef>
            </a:pPr>
            <a:r>
              <a:rPr lang="en-US" sz="2800" b="1" dirty="0">
                <a:solidFill>
                  <a:srgbClr val="004646"/>
                </a:solidFill>
                <a:effectLst/>
                <a:latin typeface="Times New Roman" panose="02020603050405020304" pitchFamily="18" charset="0"/>
                <a:ea typeface="Calibri" panose="020F0502020204030204" pitchFamily="34" charset="0"/>
              </a:rPr>
              <a:t>Increasing the use and consequences of debarment</a:t>
            </a:r>
            <a:endParaRPr lang="en-US" sz="2800" b="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525584" y="1299424"/>
            <a:ext cx="8229601" cy="5048032"/>
          </a:xfrm>
        </p:spPr>
        <p:txBody>
          <a:bodyPr>
            <a:normAutofit/>
          </a:bodyPr>
          <a:lstStyle/>
          <a:p>
            <a:pPr marL="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rPr>
              <a:t>In addition, under the new rule debarment will be for a mandatory 3-year period and there will no longer be the potential for early removal from the debarment list.</a:t>
            </a:r>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38</a:t>
            </a:fld>
            <a:endParaRPr lang="en-US" dirty="0"/>
          </a:p>
        </p:txBody>
      </p:sp>
    </p:spTree>
    <p:extLst>
      <p:ext uri="{BB962C8B-B14F-4D97-AF65-F5344CB8AC3E}">
        <p14:creationId xmlns:p14="http://schemas.microsoft.com/office/powerpoint/2010/main" val="32574760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399" y="170983"/>
            <a:ext cx="8077200" cy="591017"/>
          </a:xfrm>
        </p:spPr>
        <p:txBody>
          <a:bodyPr>
            <a:noAutofit/>
          </a:bodyPr>
          <a:lstStyle/>
          <a:p>
            <a:pPr lvl="1" algn="ctr" defTabSz="457200" rtl="0">
              <a:spcBef>
                <a:spcPct val="0"/>
              </a:spcBef>
            </a:pPr>
            <a:r>
              <a:rPr lang="en-US" sz="2800" b="1" dirty="0">
                <a:solidFill>
                  <a:srgbClr val="004646"/>
                </a:solidFill>
                <a:effectLst/>
                <a:latin typeface="Times New Roman" panose="02020603050405020304" pitchFamily="18" charset="0"/>
                <a:ea typeface="Calibri" panose="020F0502020204030204" pitchFamily="34" charset="0"/>
              </a:rPr>
              <a:t>Increasing the use and consequences of debarment</a:t>
            </a:r>
            <a:endParaRPr lang="en-US" sz="2800" b="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525584" y="1299424"/>
            <a:ext cx="8229601" cy="5048032"/>
          </a:xfrm>
        </p:spPr>
        <p:txBody>
          <a:bodyPr>
            <a:normAutofit/>
          </a:bodyPr>
          <a:lstStyle/>
          <a:p>
            <a:pPr marL="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rPr>
              <a:t>Finally, if a prime contractor is subject to debarment, then all of the entities included in the definition for that “prime contractor” could be subject to debarment.</a:t>
            </a:r>
          </a:p>
          <a:p>
            <a:pPr marL="0" marR="0" indent="0">
              <a:spcBef>
                <a:spcPts val="0"/>
              </a:spcBef>
              <a:spcAft>
                <a:spcPts val="0"/>
              </a:spcAft>
              <a:buNone/>
            </a:pPr>
            <a:endParaRPr lang="en-US" sz="1800" dirty="0">
              <a:latin typeface="Times New Roman" panose="02020603050405020304" pitchFamily="18" charset="0"/>
              <a:ea typeface="Calibri" panose="020F0502020204030204" pitchFamily="34"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rPr>
              <a:t>In addition, violations by a lower-tier subcontractor may subject both the prime and upper-tier contractors to debarment (although for a contractor to be debarred for a downstream subcontractor’s violation, the contractor must have either each have known or should have known of the subcontractor’s violation or have been recklessly unaware of the subcontractor’s violation).</a:t>
            </a:r>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39</a:t>
            </a:fld>
            <a:endParaRPr lang="en-US" dirty="0"/>
          </a:p>
        </p:txBody>
      </p:sp>
    </p:spTree>
    <p:extLst>
      <p:ext uri="{BB962C8B-B14F-4D97-AF65-F5344CB8AC3E}">
        <p14:creationId xmlns:p14="http://schemas.microsoft.com/office/powerpoint/2010/main" val="4236140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755184" y="314325"/>
            <a:ext cx="7550616" cy="1371600"/>
          </a:xfrm>
        </p:spPr>
        <p:txBody>
          <a:bodyPr>
            <a:noAutofit/>
          </a:bodyPr>
          <a:lstStyle/>
          <a:p>
            <a:pPr lvl="1" algn="ctr" defTabSz="457200" rtl="0">
              <a:spcBef>
                <a:spcPct val="0"/>
              </a:spcBef>
            </a:pPr>
            <a:r>
              <a:rPr lang="en-US" sz="2800" b="1" dirty="0">
                <a:solidFill>
                  <a:srgbClr val="004646"/>
                </a:solidFill>
              </a:rPr>
              <a:t>Expanding the Coverage of </a:t>
            </a:r>
            <a:br>
              <a:rPr lang="en-US" sz="2800" b="1" dirty="0">
                <a:solidFill>
                  <a:srgbClr val="004646"/>
                </a:solidFill>
              </a:rPr>
            </a:br>
            <a:r>
              <a:rPr lang="en-US" sz="2800" b="1" dirty="0">
                <a:solidFill>
                  <a:srgbClr val="004646"/>
                </a:solidFill>
              </a:rPr>
              <a:t>Davis Bacon</a:t>
            </a:r>
            <a:br>
              <a:rPr lang="en-US" sz="2800" b="1" dirty="0">
                <a:solidFill>
                  <a:srgbClr val="004646"/>
                </a:solidFill>
              </a:rPr>
            </a:br>
            <a:endParaRPr lang="en-US" sz="2800" i="1" dirty="0">
              <a:solidFill>
                <a:srgbClr val="004646"/>
              </a:solidFill>
              <a:latin typeface="Calibri" panose="020F0502020204030204" pitchFamily="34" charset="0"/>
            </a:endParaRPr>
          </a:p>
        </p:txBody>
      </p:sp>
      <p:sp>
        <p:nvSpPr>
          <p:cNvPr id="5" name="Content Placeholder 4"/>
          <p:cNvSpPr>
            <a:spLocks noGrp="1"/>
          </p:cNvSpPr>
          <p:nvPr>
            <p:ph idx="4294967295"/>
          </p:nvPr>
        </p:nvSpPr>
        <p:spPr>
          <a:xfrm>
            <a:off x="748193" y="1524000"/>
            <a:ext cx="7480300" cy="3810000"/>
          </a:xfrm>
        </p:spPr>
        <p:txBody>
          <a:bodyPr>
            <a:normAutofit/>
          </a:bodyPr>
          <a:lstStyle/>
          <a:p>
            <a:pPr marL="0" lvl="5" indent="0">
              <a:lnSpc>
                <a:spcPct val="100000"/>
              </a:lnSpc>
              <a:buNone/>
            </a:pPr>
            <a:endParaRPr lang="en-US" sz="1800" dirty="0"/>
          </a:p>
          <a:p>
            <a:pPr marL="0" lvl="4" indent="0">
              <a:lnSpc>
                <a:spcPct val="10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Davis Bacon requires that prevailing wages must be paid to “all mechanics and laborers employed on the site of the work” and defines laborers and mechanics as </a:t>
            </a: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those workers whose duties are manual or physical in nature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“site of work” is generally defined as </a:t>
            </a: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the physical place or places where the building or work will remain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lvl="4" indent="0">
              <a:lnSpc>
                <a:spcPct val="100000"/>
              </a:lnSpc>
              <a:buNone/>
            </a:pPr>
            <a:endParaRPr lang="en-US" sz="1800" dirty="0"/>
          </a:p>
          <a:p>
            <a:pPr marL="0" indent="0">
              <a:lnSpc>
                <a:spcPct val="100000"/>
              </a:lnSpc>
              <a:spcBef>
                <a:spcPts val="0"/>
              </a:spcBef>
              <a:spcAft>
                <a:spcPts val="0"/>
              </a:spcAft>
              <a:buNone/>
            </a:pPr>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254052"/>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4</a:t>
            </a:fld>
            <a:endParaRPr lang="en-US" dirty="0"/>
          </a:p>
        </p:txBody>
      </p:sp>
    </p:spTree>
    <p:extLst>
      <p:ext uri="{BB962C8B-B14F-4D97-AF65-F5344CB8AC3E}">
        <p14:creationId xmlns:p14="http://schemas.microsoft.com/office/powerpoint/2010/main" val="28701236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399" y="170983"/>
            <a:ext cx="8077200" cy="819617"/>
          </a:xfrm>
        </p:spPr>
        <p:txBody>
          <a:bodyPr>
            <a:noAutofit/>
          </a:bodyPr>
          <a:lstStyle/>
          <a:p>
            <a:pPr lvl="1" algn="ctr" defTabSz="457200" rtl="0">
              <a:spcBef>
                <a:spcPct val="0"/>
              </a:spcBef>
            </a:pPr>
            <a:r>
              <a:rPr lang="en-US" sz="2800" b="1" dirty="0">
                <a:solidFill>
                  <a:srgbClr val="004646"/>
                </a:solidFill>
                <a:effectLst/>
                <a:latin typeface="Times New Roman" panose="02020603050405020304" pitchFamily="18" charset="0"/>
                <a:ea typeface="Calibri" panose="020F0502020204030204" pitchFamily="34" charset="0"/>
              </a:rPr>
              <a:t>Creating a new and broad definition of “subcontractor”</a:t>
            </a:r>
            <a:endParaRPr lang="en-US" sz="2800" b="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525584" y="1299424"/>
            <a:ext cx="8229601" cy="5048032"/>
          </a:xfrm>
        </p:spPr>
        <p:txBody>
          <a:bodyPr>
            <a:normAutofit/>
          </a:bodyPr>
          <a:lstStyle/>
          <a:p>
            <a:pPr marL="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rPr>
              <a:t>The Department of Labor’s new rule also added a definition for “subcontractor” as being “any contractor that agrees to perform or be responsible for the performance </a:t>
            </a:r>
            <a:r>
              <a:rPr lang="en-US" sz="1800" u="sng" dirty="0">
                <a:effectLst/>
                <a:latin typeface="Times New Roman" panose="02020603050405020304" pitchFamily="18" charset="0"/>
                <a:ea typeface="Calibri" panose="020F0502020204030204" pitchFamily="34" charset="0"/>
              </a:rPr>
              <a:t>of any part of a contract</a:t>
            </a:r>
            <a:r>
              <a:rPr lang="en-US" sz="1800" dirty="0">
                <a:effectLst/>
                <a:latin typeface="Times New Roman" panose="02020603050405020304" pitchFamily="18" charset="0"/>
                <a:ea typeface="Calibri" panose="020F0502020204030204" pitchFamily="34" charset="0"/>
              </a:rPr>
              <a:t> that is subject wholly or in part to Davis Bacon or the Davis Bacon related Acts”.  </a:t>
            </a:r>
          </a:p>
          <a:p>
            <a:pPr marL="0" marR="0" indent="0">
              <a:spcBef>
                <a:spcPts val="0"/>
              </a:spcBef>
              <a:spcAft>
                <a:spcPts val="0"/>
              </a:spcAft>
              <a:buNone/>
            </a:pPr>
            <a:endParaRPr lang="en-US" sz="1800" dirty="0">
              <a:latin typeface="Times New Roman" panose="02020603050405020304" pitchFamily="18" charset="0"/>
              <a:ea typeface="Calibri" panose="020F0502020204030204" pitchFamily="34"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rPr>
              <a:t>This definition covers any subcontractor of any tier and is not limited to subcontractors who perform construction work. </a:t>
            </a:r>
            <a:endParaRPr lang="en-US" dirty="0"/>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40</a:t>
            </a:fld>
            <a:endParaRPr lang="en-US" dirty="0"/>
          </a:p>
        </p:txBody>
      </p:sp>
    </p:spTree>
    <p:extLst>
      <p:ext uri="{BB962C8B-B14F-4D97-AF65-F5344CB8AC3E}">
        <p14:creationId xmlns:p14="http://schemas.microsoft.com/office/powerpoint/2010/main" val="39408563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399" y="170983"/>
            <a:ext cx="8077200" cy="819617"/>
          </a:xfrm>
        </p:spPr>
        <p:txBody>
          <a:bodyPr>
            <a:noAutofit/>
          </a:bodyPr>
          <a:lstStyle/>
          <a:p>
            <a:pPr lvl="1" algn="ctr" defTabSz="457200" rtl="0">
              <a:spcBef>
                <a:spcPct val="0"/>
              </a:spcBef>
            </a:pPr>
            <a:r>
              <a:rPr lang="en-US" sz="2800" b="1" dirty="0">
                <a:solidFill>
                  <a:srgbClr val="004646"/>
                </a:solidFill>
                <a:effectLst/>
                <a:latin typeface="Times New Roman" panose="02020603050405020304" pitchFamily="18" charset="0"/>
                <a:ea typeface="Calibri" panose="020F0502020204030204" pitchFamily="34" charset="0"/>
              </a:rPr>
              <a:t>Covering </a:t>
            </a:r>
            <a:r>
              <a:rPr lang="en-US" sz="2800" b="1" dirty="0">
                <a:solidFill>
                  <a:srgbClr val="004646"/>
                </a:solidFill>
                <a:latin typeface="Times New Roman" panose="02020603050405020304" pitchFamily="18" charset="0"/>
                <a:ea typeface="Calibri" panose="020F0502020204030204" pitchFamily="34" charset="0"/>
              </a:rPr>
              <a:t>B</a:t>
            </a:r>
            <a:r>
              <a:rPr lang="en-US" sz="2800" b="1" dirty="0">
                <a:solidFill>
                  <a:srgbClr val="004646"/>
                </a:solidFill>
                <a:effectLst/>
                <a:latin typeface="Times New Roman" panose="02020603050405020304" pitchFamily="18" charset="0"/>
                <a:ea typeface="Calibri" panose="020F0502020204030204" pitchFamily="34" charset="0"/>
              </a:rPr>
              <a:t>usiness </a:t>
            </a:r>
            <a:r>
              <a:rPr lang="en-US" sz="2800" b="1" dirty="0">
                <a:solidFill>
                  <a:srgbClr val="004646"/>
                </a:solidFill>
                <a:latin typeface="Times New Roman" panose="02020603050405020304" pitchFamily="18" charset="0"/>
                <a:ea typeface="Calibri" panose="020F0502020204030204" pitchFamily="34" charset="0"/>
              </a:rPr>
              <a:t>O</a:t>
            </a:r>
            <a:r>
              <a:rPr lang="en-US" sz="2800" b="1" dirty="0">
                <a:solidFill>
                  <a:srgbClr val="004646"/>
                </a:solidFill>
                <a:effectLst/>
                <a:latin typeface="Times New Roman" panose="02020603050405020304" pitchFamily="18" charset="0"/>
                <a:ea typeface="Calibri" panose="020F0502020204030204" pitchFamily="34" charset="0"/>
              </a:rPr>
              <a:t>wners</a:t>
            </a:r>
            <a:endParaRPr lang="en-US" sz="2800" b="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525584" y="1299424"/>
            <a:ext cx="8229601" cy="5048032"/>
          </a:xfrm>
        </p:spPr>
        <p:txBody>
          <a:bodyPr>
            <a:normAutofit/>
          </a:bodyPr>
          <a:lstStyle/>
          <a:p>
            <a:pPr marL="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rPr>
              <a:t>If a worker is a “laborer or a mechanic” covered by Davis Bacon, they must be paid the prevailing area wage rate regardless of whether or not they are a business owner or contractor.  </a:t>
            </a:r>
          </a:p>
          <a:p>
            <a:pPr marL="0" marR="0" indent="0">
              <a:spcBef>
                <a:spcPts val="0"/>
              </a:spcBef>
              <a:spcAft>
                <a:spcPts val="0"/>
              </a:spcAft>
              <a:buNone/>
            </a:pPr>
            <a:endParaRPr lang="en-US" sz="1800" dirty="0">
              <a:latin typeface="Times New Roman" panose="02020603050405020304" pitchFamily="18" charset="0"/>
              <a:ea typeface="Calibri" panose="020F0502020204030204" pitchFamily="34"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rPr>
              <a:t>With the exception of bona fide owner-operators of trucks used for transportation of materials, when the owner of a business performs covered work, that person must be paid the prevailing area wage. </a:t>
            </a:r>
            <a:endParaRPr lang="en-US" dirty="0"/>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41</a:t>
            </a:fld>
            <a:endParaRPr lang="en-US" dirty="0"/>
          </a:p>
        </p:txBody>
      </p:sp>
    </p:spTree>
    <p:extLst>
      <p:ext uri="{BB962C8B-B14F-4D97-AF65-F5344CB8AC3E}">
        <p14:creationId xmlns:p14="http://schemas.microsoft.com/office/powerpoint/2010/main" val="484940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399" y="170983"/>
            <a:ext cx="8077200" cy="1016111"/>
          </a:xfrm>
        </p:spPr>
        <p:txBody>
          <a:bodyPr>
            <a:noAutofit/>
          </a:bodyPr>
          <a:lstStyle/>
          <a:p>
            <a:pPr lvl="1" algn="ctr" defTabSz="457200" rtl="0">
              <a:spcBef>
                <a:spcPct val="0"/>
              </a:spcBef>
            </a:pPr>
            <a:r>
              <a:rPr lang="en-US" sz="2800" b="1" dirty="0">
                <a:solidFill>
                  <a:srgbClr val="004646"/>
                </a:solidFill>
                <a:effectLst/>
                <a:latin typeface="Times New Roman" panose="02020603050405020304" pitchFamily="18" charset="0"/>
                <a:ea typeface="Calibri" panose="020F0502020204030204" pitchFamily="34" charset="0"/>
              </a:rPr>
              <a:t>Making it easier to cross-withhold contract payments</a:t>
            </a:r>
            <a:endParaRPr lang="en-US" sz="2800" b="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525584" y="1299424"/>
            <a:ext cx="8229601" cy="5048032"/>
          </a:xfrm>
        </p:spPr>
        <p:txBody>
          <a:bodyPr>
            <a:normAutofit/>
          </a:bodyPr>
          <a:lstStyle/>
          <a:p>
            <a:pPr marL="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800" spc="0" dirty="0">
                <a:effectLst/>
                <a:latin typeface="Times New Roman" panose="02020603050405020304" pitchFamily="18" charset="0"/>
                <a:ea typeface="Calibri" panose="020F0502020204030204" pitchFamily="34" charset="0"/>
                <a:cs typeface="Times New Roman" panose="02020603050405020304" pitchFamily="18" charset="0"/>
              </a:rPr>
              <a:t>The new rule specifies that cross-withholding can be from any contract held by the broadly defined “prime contractor,” even if the contract was awarded by a different agency.  </a:t>
            </a:r>
          </a:p>
          <a:p>
            <a:pPr marL="0" marR="0" lvl="0" indent="0">
              <a:spcBef>
                <a:spcPts val="0"/>
              </a:spcBef>
              <a:spcAft>
                <a:spcPts val="0"/>
              </a:spcAft>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800" spc="0" dirty="0">
                <a:effectLst/>
                <a:latin typeface="Times New Roman" panose="02020603050405020304" pitchFamily="18" charset="0"/>
                <a:ea typeface="Calibri" panose="020F0502020204030204" pitchFamily="34" charset="0"/>
                <a:cs typeface="Times New Roman" panose="02020603050405020304" pitchFamily="18" charset="0"/>
              </a:rPr>
              <a:t>This would allow cross-withholding not only on contracts held by the signatory, but also on contracts held by the controlling shareholders of the signatory, the joint venture partners of a signatory, or by the general contractor to whom work was delegated by the signatory.  </a:t>
            </a:r>
            <a:endParaRPr lang="en-US" sz="1800" spc="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42</a:t>
            </a:fld>
            <a:endParaRPr lang="en-US" dirty="0"/>
          </a:p>
        </p:txBody>
      </p:sp>
    </p:spTree>
    <p:extLst>
      <p:ext uri="{BB962C8B-B14F-4D97-AF65-F5344CB8AC3E}">
        <p14:creationId xmlns:p14="http://schemas.microsoft.com/office/powerpoint/2010/main" val="40928676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399" y="170983"/>
            <a:ext cx="8077200" cy="743417"/>
          </a:xfrm>
        </p:spPr>
        <p:txBody>
          <a:bodyPr>
            <a:noAutofit/>
          </a:bodyPr>
          <a:lstStyle/>
          <a:p>
            <a:pPr lvl="1" algn="ctr" defTabSz="457200" rtl="0">
              <a:spcBef>
                <a:spcPct val="0"/>
              </a:spcBef>
            </a:pPr>
            <a:r>
              <a:rPr lang="en-US" sz="2800" b="1" dirty="0">
                <a:solidFill>
                  <a:srgbClr val="004646"/>
                </a:solidFill>
                <a:effectLst/>
                <a:latin typeface="Times New Roman" panose="02020603050405020304" pitchFamily="18" charset="0"/>
                <a:ea typeface="Calibri" panose="020F0502020204030204" pitchFamily="34" charset="0"/>
              </a:rPr>
              <a:t>Creating more upstream liability</a:t>
            </a:r>
            <a:endParaRPr lang="en-US" sz="2800" b="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525584" y="1299424"/>
            <a:ext cx="8229601" cy="5048032"/>
          </a:xfrm>
        </p:spPr>
        <p:txBody>
          <a:bodyPr>
            <a:normAutofit/>
          </a:bodyPr>
          <a:lstStyle/>
          <a:p>
            <a:pPr marL="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800" dirty="0">
                <a:effectLst/>
                <a:latin typeface="Times New Roman" panose="02020603050405020304" pitchFamily="18" charset="0"/>
                <a:ea typeface="Calibri" panose="020F0502020204030204" pitchFamily="34" charset="0"/>
              </a:rPr>
              <a:t>Under the Department’s new rule, prime contractors and upper-tier subcontractors can be directly liable for their lower-tier subcontractors' violations.  Prime contractors will be automatically responsible for back wages owed by subcontractors, regardless of intent or knowledge. </a:t>
            </a:r>
            <a:endParaRPr lang="en-US" sz="1800" spc="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43</a:t>
            </a:fld>
            <a:endParaRPr lang="en-US" dirty="0"/>
          </a:p>
        </p:txBody>
      </p:sp>
    </p:spTree>
    <p:extLst>
      <p:ext uri="{BB962C8B-B14F-4D97-AF65-F5344CB8AC3E}">
        <p14:creationId xmlns:p14="http://schemas.microsoft.com/office/powerpoint/2010/main" val="23939898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399" y="170983"/>
            <a:ext cx="8077200" cy="895817"/>
          </a:xfrm>
        </p:spPr>
        <p:txBody>
          <a:bodyPr>
            <a:noAutofit/>
          </a:bodyPr>
          <a:lstStyle/>
          <a:p>
            <a:pPr lvl="1" algn="ctr" defTabSz="457200" rtl="0">
              <a:spcBef>
                <a:spcPct val="0"/>
              </a:spcBef>
            </a:pPr>
            <a:r>
              <a:rPr lang="en-US" sz="2800" b="1" dirty="0">
                <a:solidFill>
                  <a:srgbClr val="004646"/>
                </a:solidFill>
                <a:effectLst/>
                <a:latin typeface="Times New Roman" panose="02020603050405020304" pitchFamily="18" charset="0"/>
                <a:ea typeface="Calibri" panose="020F0502020204030204" pitchFamily="34" charset="0"/>
              </a:rPr>
              <a:t>Creating a new administrative cause of action for employees </a:t>
            </a:r>
            <a:endParaRPr lang="en-US" sz="2800" b="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525584" y="1299424"/>
            <a:ext cx="8229601" cy="5048032"/>
          </a:xfrm>
        </p:spPr>
        <p:txBody>
          <a:bodyPr>
            <a:normAutofit/>
          </a:bodyPr>
          <a:lstStyle/>
          <a:p>
            <a:pPr marL="0" marR="0" lvl="0" indent="0">
              <a:spcBef>
                <a:spcPts val="0"/>
              </a:spcBef>
              <a:spcAft>
                <a:spcPts val="0"/>
              </a:spcAft>
              <a:buNone/>
            </a:pPr>
            <a:r>
              <a:rPr lang="en-US" sz="1800" spc="0" dirty="0">
                <a:effectLst/>
                <a:latin typeface="Times New Roman" panose="02020603050405020304" pitchFamily="18" charset="0"/>
                <a:ea typeface="Calibri" panose="020F0502020204030204" pitchFamily="34" charset="0"/>
                <a:cs typeface="Times New Roman" panose="02020603050405020304" pitchFamily="18" charset="0"/>
              </a:rPr>
              <a:t>The DOL’s new rule creates a new administrative claim for retaliation under Davis Bacon, making it unlawful for an employer to “discharge, demote, intimidate, threaten, restrain, coerce, blacklist, harass, or in any manner discriminate against” any employee, former employee or applicant for:</a:t>
            </a:r>
            <a:endParaRPr lang="en-US" sz="1800" spc="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180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0" indent="-365760" fontAlgn="base">
              <a:spcBef>
                <a:spcPts val="0"/>
              </a:spcBef>
              <a:spcAft>
                <a:spcPts val="0"/>
              </a:spcAft>
              <a:buFont typeface="+mj-lt"/>
              <a:buAutoNum type="alphaUcPeriod"/>
            </a:pPr>
            <a:r>
              <a:rPr lang="en-US" sz="1800" u="none" strike="noStrike" spc="0" dirty="0">
                <a:effectLst/>
                <a:latin typeface="Times New Roman" panose="02020603050405020304" pitchFamily="18" charset="0"/>
                <a:ea typeface="Calibri" panose="020F0502020204030204" pitchFamily="34" charset="0"/>
                <a:cs typeface="Times New Roman" panose="02020603050405020304" pitchFamily="18" charset="0"/>
              </a:rPr>
              <a:t>Notifying any contractor of any conduct which the worker reasonably believes violates Davis Bacon.</a:t>
            </a:r>
          </a:p>
          <a:p>
            <a:pPr marL="685800" marR="0" lvl="0" indent="-365760" fontAlgn="base">
              <a:spcBef>
                <a:spcPts val="0"/>
              </a:spcBef>
              <a:spcAft>
                <a:spcPts val="0"/>
              </a:spcAft>
              <a:buFont typeface="+mj-lt"/>
              <a:buAutoNum type="alphaUcPeriod"/>
            </a:pPr>
            <a:endParaRPr lang="en-US" sz="1800" u="none" strike="noStrike" spc="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marR="0" lvl="0" indent="-365760" fontAlgn="base">
              <a:spcBef>
                <a:spcPts val="0"/>
              </a:spcBef>
              <a:spcAft>
                <a:spcPts val="0"/>
              </a:spcAft>
              <a:buFont typeface="+mj-lt"/>
              <a:buAutoNum type="alphaUcPeriod"/>
            </a:pPr>
            <a:r>
              <a:rPr lang="en-US" sz="1800" u="none" strike="noStrike" spc="0" dirty="0">
                <a:effectLst/>
                <a:latin typeface="Times New Roman" panose="02020603050405020304" pitchFamily="18" charset="0"/>
                <a:ea typeface="Calibri" panose="020F0502020204030204" pitchFamily="34" charset="0"/>
                <a:cs typeface="Times New Roman" panose="02020603050405020304" pitchFamily="18" charset="0"/>
              </a:rPr>
              <a:t>Filing a complaint or asserting rights under Davis Bacon.</a:t>
            </a:r>
          </a:p>
          <a:p>
            <a:pPr marL="685800" marR="0" lvl="0" indent="-365760" fontAlgn="base">
              <a:spcBef>
                <a:spcPts val="0"/>
              </a:spcBef>
              <a:spcAft>
                <a:spcPts val="0"/>
              </a:spcAft>
              <a:buFont typeface="+mj-lt"/>
              <a:buAutoNum type="alphaUcPeriod"/>
            </a:pPr>
            <a:endParaRPr lang="en-US" sz="1800" u="none" strike="noStrike" spc="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marR="0" lvl="0" indent="-365760" fontAlgn="base">
              <a:spcBef>
                <a:spcPts val="0"/>
              </a:spcBef>
              <a:spcAft>
                <a:spcPts val="0"/>
              </a:spcAft>
              <a:buFont typeface="+mj-lt"/>
              <a:buAutoNum type="alphaUcPeriod"/>
            </a:pPr>
            <a:r>
              <a:rPr lang="en-US" sz="1800" u="none" strike="noStrike" spc="0" dirty="0">
                <a:effectLst/>
                <a:latin typeface="Times New Roman" panose="02020603050405020304" pitchFamily="18" charset="0"/>
                <a:ea typeface="Calibri" panose="020F0502020204030204" pitchFamily="34" charset="0"/>
                <a:cs typeface="Times New Roman" panose="02020603050405020304" pitchFamily="18" charset="0"/>
              </a:rPr>
              <a:t>Cooperating in an investigation or other compliance action.</a:t>
            </a:r>
            <a:endParaRPr lang="en-US" sz="1800" u="none" strike="noStrike" spc="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44</a:t>
            </a:fld>
            <a:endParaRPr lang="en-US" dirty="0"/>
          </a:p>
        </p:txBody>
      </p:sp>
    </p:spTree>
    <p:extLst>
      <p:ext uri="{BB962C8B-B14F-4D97-AF65-F5344CB8AC3E}">
        <p14:creationId xmlns:p14="http://schemas.microsoft.com/office/powerpoint/2010/main" val="30722449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399" y="170983"/>
            <a:ext cx="8077200" cy="895817"/>
          </a:xfrm>
        </p:spPr>
        <p:txBody>
          <a:bodyPr>
            <a:noAutofit/>
          </a:bodyPr>
          <a:lstStyle/>
          <a:p>
            <a:pPr lvl="1" algn="ctr" defTabSz="457200" rtl="0">
              <a:spcBef>
                <a:spcPct val="0"/>
              </a:spcBef>
            </a:pPr>
            <a:r>
              <a:rPr lang="en-US" sz="2800" b="1" dirty="0">
                <a:solidFill>
                  <a:srgbClr val="004646"/>
                </a:solidFill>
                <a:effectLst/>
                <a:latin typeface="Times New Roman" panose="02020603050405020304" pitchFamily="18" charset="0"/>
                <a:ea typeface="Calibri" panose="020F0502020204030204" pitchFamily="34" charset="0"/>
              </a:rPr>
              <a:t>Creating a new administrative cause of action for employees </a:t>
            </a:r>
            <a:endParaRPr lang="en-US" sz="2800" b="1" dirty="0">
              <a:solidFill>
                <a:srgbClr val="004646"/>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4294967295"/>
          </p:nvPr>
        </p:nvSpPr>
        <p:spPr>
          <a:xfrm>
            <a:off x="525584" y="1299424"/>
            <a:ext cx="8229601" cy="5048032"/>
          </a:xfrm>
        </p:spPr>
        <p:txBody>
          <a:bodyPr>
            <a:normAutofit/>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Employers found to have retaliated against an employee, former employee or applicant for conduct protected by the new anti-retaliation provisions would be subject to an administrative proceeding and could be liable for a full “make-whole” remedy, including reinstatement for full back wages and benefits.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45</a:t>
            </a:fld>
            <a:endParaRPr lang="en-US" dirty="0"/>
          </a:p>
        </p:txBody>
      </p:sp>
    </p:spTree>
    <p:extLst>
      <p:ext uri="{BB962C8B-B14F-4D97-AF65-F5344CB8AC3E}">
        <p14:creationId xmlns:p14="http://schemas.microsoft.com/office/powerpoint/2010/main" val="14879960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400" y="163774"/>
            <a:ext cx="8077200" cy="648238"/>
          </a:xfrm>
        </p:spPr>
        <p:txBody>
          <a:bodyPr>
            <a:noAutofit/>
          </a:bodyPr>
          <a:lstStyle/>
          <a:p>
            <a:pPr lvl="1" algn="ctr" defTabSz="457200" rtl="0">
              <a:spcBef>
                <a:spcPct val="0"/>
              </a:spcBef>
            </a:pPr>
            <a:br>
              <a:rPr lang="en-US" sz="2800" b="1" dirty="0">
                <a:solidFill>
                  <a:srgbClr val="004646"/>
                </a:solidFill>
              </a:rPr>
            </a:br>
            <a:endParaRPr lang="en-US" sz="2800" i="1" dirty="0">
              <a:solidFill>
                <a:srgbClr val="004646"/>
              </a:solidFill>
              <a:latin typeface="Calibri" panose="020F0502020204030204" pitchFamily="34" charset="0"/>
            </a:endParaRPr>
          </a:p>
        </p:txBody>
      </p:sp>
      <p:sp>
        <p:nvSpPr>
          <p:cNvPr id="5" name="Content Placeholder 4"/>
          <p:cNvSpPr>
            <a:spLocks noGrp="1"/>
          </p:cNvSpPr>
          <p:nvPr>
            <p:ph idx="4294967295"/>
          </p:nvPr>
        </p:nvSpPr>
        <p:spPr>
          <a:xfrm>
            <a:off x="487467" y="1447800"/>
            <a:ext cx="8123133" cy="4598188"/>
          </a:xfrm>
        </p:spPr>
        <p:txBody>
          <a:bodyPr>
            <a:normAutofit/>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Unless blocked by a federal court, the new Davis Bacon rule will go into effect on or about October 23, 2023.  However, it is likely that several interested parties will challenge various aspects of this new rule in court.  As part of these challenges, the challengers will ask the federal court to enjoin (or block) the enforcement of the new rule until the court processes are resolved.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spcAft>
                <a:spcPts val="0"/>
              </a:spcAft>
              <a:buNone/>
            </a:pPr>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46</a:t>
            </a:fld>
            <a:endParaRPr lang="en-US" dirty="0"/>
          </a:p>
        </p:txBody>
      </p:sp>
    </p:spTree>
    <p:extLst>
      <p:ext uri="{BB962C8B-B14F-4D97-AF65-F5344CB8AC3E}">
        <p14:creationId xmlns:p14="http://schemas.microsoft.com/office/powerpoint/2010/main" val="40377842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831850" y="1257300"/>
            <a:ext cx="7480300" cy="4343400"/>
          </a:xfrm>
        </p:spPr>
        <p:txBody>
          <a:bodyPr>
            <a:normAutofit/>
          </a:bodyPr>
          <a:lstStyle/>
          <a:p>
            <a:pPr marL="0" lvl="4" indent="0" algn="ctr">
              <a:lnSpc>
                <a:spcPct val="100000"/>
              </a:lnSpc>
              <a:buNone/>
            </a:pPr>
            <a:r>
              <a:rPr lang="en-US" sz="2800" b="1" dirty="0">
                <a:solidFill>
                  <a:srgbClr val="004646"/>
                </a:solidFill>
              </a:rPr>
              <a:t>Questions?</a:t>
            </a:r>
          </a:p>
          <a:p>
            <a:pPr marL="342900" lvl="4" indent="-342900">
              <a:lnSpc>
                <a:spcPct val="100000"/>
              </a:lnSpc>
              <a:buFont typeface="Arial" panose="020B0604020202020204" pitchFamily="34" charset="0"/>
              <a:buChar char="•"/>
            </a:pPr>
            <a:endParaRPr lang="en-US" dirty="0"/>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254052"/>
            <a:ext cx="1543050" cy="904875"/>
          </a:xfrm>
          <a:prstGeom prst="rect">
            <a:avLst/>
          </a:prstGeom>
        </p:spPr>
      </p:pic>
      <p:sp>
        <p:nvSpPr>
          <p:cNvPr id="2" name="Slide Number Placeholder 1">
            <a:extLst>
              <a:ext uri="{FF2B5EF4-FFF2-40B4-BE49-F238E27FC236}">
                <a16:creationId xmlns:a16="http://schemas.microsoft.com/office/drawing/2014/main" id="{CE0BDABB-9F33-4203-A53B-69A41E3D9327}"/>
              </a:ext>
            </a:extLst>
          </p:cNvPr>
          <p:cNvSpPr>
            <a:spLocks noGrp="1"/>
          </p:cNvSpPr>
          <p:nvPr>
            <p:ph type="sldNum" sz="quarter" idx="12"/>
          </p:nvPr>
        </p:nvSpPr>
        <p:spPr/>
        <p:txBody>
          <a:bodyPr/>
          <a:lstStyle/>
          <a:p>
            <a:fld id="{1EB0D9FE-72A5-4E17-AC52-1AE7AEDE6A91}" type="slidenum">
              <a:rPr lang="en-US" smtClean="0"/>
              <a:t>47</a:t>
            </a:fld>
            <a:endParaRPr lang="en-US" dirty="0"/>
          </a:p>
        </p:txBody>
      </p:sp>
    </p:spTree>
    <p:extLst>
      <p:ext uri="{BB962C8B-B14F-4D97-AF65-F5344CB8AC3E}">
        <p14:creationId xmlns:p14="http://schemas.microsoft.com/office/powerpoint/2010/main" val="2363443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288327" y="118844"/>
            <a:ext cx="8077200" cy="894571"/>
          </a:xfrm>
        </p:spPr>
        <p:txBody>
          <a:bodyPr>
            <a:noAutofit/>
          </a:bodyPr>
          <a:lstStyle/>
          <a:p>
            <a:pPr lvl="1" algn="ctr" defTabSz="457200" rtl="0">
              <a:spcBef>
                <a:spcPct val="0"/>
              </a:spcBef>
            </a:pPr>
            <a:br>
              <a:rPr lang="en-US" sz="2800" b="1" dirty="0">
                <a:solidFill>
                  <a:srgbClr val="004646"/>
                </a:solidFill>
              </a:rPr>
            </a:br>
            <a:br>
              <a:rPr lang="en-US" sz="2800" b="1" dirty="0">
                <a:solidFill>
                  <a:srgbClr val="004646"/>
                </a:solidFill>
              </a:rPr>
            </a:br>
            <a:br>
              <a:rPr lang="en-US" sz="2800" b="1" dirty="0">
                <a:solidFill>
                  <a:srgbClr val="004646"/>
                </a:solidFill>
              </a:rPr>
            </a:br>
            <a:br>
              <a:rPr lang="en-US" sz="2800" b="1" dirty="0">
                <a:solidFill>
                  <a:srgbClr val="004646"/>
                </a:solidFill>
              </a:rPr>
            </a:br>
            <a:endParaRPr lang="en-US" sz="2800" i="1" dirty="0">
              <a:solidFill>
                <a:srgbClr val="004646"/>
              </a:solidFill>
              <a:latin typeface="Calibri" panose="020F0502020204030204" pitchFamily="34" charset="0"/>
            </a:endParaRPr>
          </a:p>
        </p:txBody>
      </p:sp>
      <p:sp>
        <p:nvSpPr>
          <p:cNvPr id="5" name="Content Placeholder 4"/>
          <p:cNvSpPr>
            <a:spLocks noGrp="1"/>
          </p:cNvSpPr>
          <p:nvPr>
            <p:ph idx="4294967295"/>
          </p:nvPr>
        </p:nvSpPr>
        <p:spPr>
          <a:xfrm>
            <a:off x="320485" y="762001"/>
            <a:ext cx="8123133" cy="5418276"/>
          </a:xfrm>
        </p:spPr>
        <p:txBody>
          <a:bodyPr>
            <a:normAutofit fontScale="92500" lnSpcReduction="10000"/>
          </a:bodyPr>
          <a:lstStyle/>
          <a:p>
            <a:pPr marL="0" marR="0" lvl="0" indent="0">
              <a:spcBef>
                <a:spcPts val="0"/>
              </a:spcBef>
              <a:spcAft>
                <a:spcPts val="0"/>
              </a:spcAft>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Materials suppliers are only exempt if they meet certain tests.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Material suppliers were normally exempt from Davis Bacon requirements.  However, this is no longer always the case, and to be exempt from Davis Bacon under the new Rule, a material supplier must meet all of the following criteria: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180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lvl="0" indent="-342900">
              <a:spcBef>
                <a:spcPts val="0"/>
              </a:spcBef>
              <a:spcAft>
                <a:spcPts val="600"/>
              </a:spcAft>
              <a:buFont typeface="+mj-lt"/>
              <a:buAutoNum type="arabi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Its obligation for work on the contract or project must be strictly limited to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only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delivery of materials, supplies or equipment and incidental activities such as loading or unloading. This can include the pickup of those materials/supplies/equipment from the jobsite, but an employer that only picks up materials without also engaging in delivery is not considered to be a material supplier exempt from Davis Bacon. </a:t>
            </a:r>
          </a:p>
          <a:p>
            <a:pPr marL="914400" marR="0" lvl="0" indent="-342900">
              <a:spcBef>
                <a:spcPts val="0"/>
              </a:spcBef>
              <a:spcAft>
                <a:spcPts val="600"/>
              </a:spcAft>
              <a:buFont typeface="+mj-lt"/>
              <a:buAutoNum type="arabi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material supplier must have facilities that manufacture the materials, supplies or equipment used for the contract or project.</a:t>
            </a:r>
          </a:p>
          <a:p>
            <a:pPr marL="914400" marR="0" lvl="0" indent="-342900">
              <a:spcBef>
                <a:spcPts val="0"/>
              </a:spcBef>
              <a:spcAft>
                <a:spcPts val="600"/>
              </a:spcAft>
              <a:buFont typeface="+mj-lt"/>
              <a:buAutoNum type="arabi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material supplier cannot be located on the primary or secondary construction site.</a:t>
            </a:r>
          </a:p>
          <a:p>
            <a:pPr marL="914400" marR="0" lvl="0" indent="-342900">
              <a:spcBef>
                <a:spcPts val="0"/>
              </a:spcBef>
              <a:spcAft>
                <a:spcPts val="600"/>
              </a:spcAft>
              <a:buFont typeface="+mj-lt"/>
              <a:buAutoNum type="arabi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material supplier was either established before the opening of bids on the contract or is not dedicated nearly exclusively to the performance of the contract.</a:t>
            </a:r>
          </a:p>
          <a:p>
            <a:pPr marL="914400" marR="0" lvl="0" indent="-342900">
              <a:spcBef>
                <a:spcPts val="0"/>
              </a:spcBef>
              <a:spcAft>
                <a:spcPts val="600"/>
              </a:spcAft>
              <a:buFont typeface="+mj-lt"/>
              <a:buAutoNum type="arabi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material supplier does not engage in any covered work on the site.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If an employer fails to meet all of these criteria, they are not a material supplier exempt from Davis Bacon’s requirements.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spcAft>
                <a:spcPts val="0"/>
              </a:spcAft>
              <a:buNone/>
            </a:pPr>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5</a:t>
            </a:fld>
            <a:endParaRPr lang="en-US" dirty="0"/>
          </a:p>
        </p:txBody>
      </p:sp>
    </p:spTree>
    <p:extLst>
      <p:ext uri="{BB962C8B-B14F-4D97-AF65-F5344CB8AC3E}">
        <p14:creationId xmlns:p14="http://schemas.microsoft.com/office/powerpoint/2010/main" val="3714681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400" y="130150"/>
            <a:ext cx="8077200" cy="990601"/>
          </a:xfrm>
        </p:spPr>
        <p:txBody>
          <a:bodyPr>
            <a:noAutofit/>
          </a:bodyPr>
          <a:lstStyle/>
          <a:p>
            <a:pPr lvl="1" algn="ctr" defTabSz="457200" rtl="0">
              <a:spcBef>
                <a:spcPct val="0"/>
              </a:spcBef>
            </a:pPr>
            <a:br>
              <a:rPr lang="en-US" sz="2800" b="1" dirty="0">
                <a:solidFill>
                  <a:srgbClr val="004646"/>
                </a:solidFill>
              </a:rPr>
            </a:br>
            <a:endParaRPr lang="en-US" sz="2800" i="1" dirty="0">
              <a:solidFill>
                <a:srgbClr val="004646"/>
              </a:solidFill>
              <a:latin typeface="Calibri" panose="020F0502020204030204" pitchFamily="34" charset="0"/>
            </a:endParaRPr>
          </a:p>
        </p:txBody>
      </p:sp>
      <p:sp>
        <p:nvSpPr>
          <p:cNvPr id="5" name="Content Placeholder 4"/>
          <p:cNvSpPr>
            <a:spLocks noGrp="1"/>
          </p:cNvSpPr>
          <p:nvPr>
            <p:ph idx="4294967295"/>
          </p:nvPr>
        </p:nvSpPr>
        <p:spPr>
          <a:xfrm>
            <a:off x="357794" y="381000"/>
            <a:ext cx="8610600" cy="5181600"/>
          </a:xfrm>
        </p:spPr>
        <p:txBody>
          <a:bodyPr>
            <a:normAutofit fontScale="32500" lnSpcReduction="20000"/>
          </a:bodyPr>
          <a:lstStyle/>
          <a:p>
            <a:pPr marL="0" marR="0" lvl="0" indent="0">
              <a:spcBef>
                <a:spcPts val="0"/>
              </a:spcBef>
              <a:spcAft>
                <a:spcPts val="0"/>
              </a:spcAft>
              <a:buNone/>
            </a:pPr>
            <a:r>
              <a:rPr lang="en-US" sz="6200" u="sng" dirty="0">
                <a:effectLst/>
                <a:latin typeface="Times New Roman" panose="02020603050405020304" pitchFamily="18" charset="0"/>
                <a:ea typeface="Calibri" panose="020F0502020204030204" pitchFamily="34" charset="0"/>
                <a:cs typeface="Times New Roman" panose="02020603050405020304" pitchFamily="18" charset="0"/>
              </a:rPr>
              <a:t>More truck drivers will be covered by Davis Bacon.</a:t>
            </a:r>
            <a:r>
              <a:rPr lang="en-US" sz="6200" dirty="0">
                <a:effectLst/>
                <a:latin typeface="Times New Roman" panose="02020603050405020304" pitchFamily="18" charset="0"/>
                <a:ea typeface="Calibri" panose="020F0502020204030204" pitchFamily="34" charset="0"/>
                <a:cs typeface="Times New Roman" panose="02020603050405020304" pitchFamily="18" charset="0"/>
              </a:rPr>
              <a:t>  Normally, the transportation of materials or supplies to or from the site of work is not covered by Davis Bacon.  This will change under the new Rule, which expands the categories of transportation work that will be covered to include:</a:t>
            </a:r>
          </a:p>
          <a:p>
            <a:pPr marL="685800" marR="0">
              <a:spcBef>
                <a:spcPts val="0"/>
              </a:spcBef>
              <a:spcAft>
                <a:spcPts val="0"/>
              </a:spcAft>
            </a:pPr>
            <a:r>
              <a:rPr lang="en-US" sz="6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914400" indent="-342900">
              <a:lnSpc>
                <a:spcPct val="100000"/>
              </a:lnSpc>
              <a:spcBef>
                <a:spcPts val="0"/>
              </a:spcBef>
              <a:spcAft>
                <a:spcPts val="1200"/>
              </a:spcAft>
              <a:buFont typeface="+mj-lt"/>
              <a:buAutoNum type="arabicPeriod"/>
            </a:pPr>
            <a:r>
              <a:rPr lang="en-US" sz="6200" dirty="0">
                <a:latin typeface="Times New Roman" panose="02020603050405020304" pitchFamily="18" charset="0"/>
                <a:cs typeface="Times New Roman" panose="02020603050405020304" pitchFamily="18" charset="0"/>
              </a:rPr>
              <a:t>Transportation of one or more significant portions of the building or work between a secondary construction site and the primary construction site. </a:t>
            </a:r>
          </a:p>
          <a:p>
            <a:pPr marL="914400" indent="-342900">
              <a:lnSpc>
                <a:spcPct val="100000"/>
              </a:lnSpc>
              <a:spcBef>
                <a:spcPts val="0"/>
              </a:spcBef>
              <a:spcAft>
                <a:spcPts val="1200"/>
              </a:spcAft>
              <a:buFont typeface="+mj-lt"/>
              <a:buAutoNum type="arabicPeriod"/>
            </a:pPr>
            <a:r>
              <a:rPr lang="en-US" sz="6200" dirty="0">
                <a:latin typeface="Times New Roman" panose="02020603050405020304" pitchFamily="18" charset="0"/>
                <a:cs typeface="Times New Roman" panose="02020603050405020304" pitchFamily="18" charset="0"/>
              </a:rPr>
              <a:t>Transportation between an adjacent or virtually adjacent dedicated support site and either the primary construction site or secondary construction site. </a:t>
            </a:r>
          </a:p>
          <a:p>
            <a:pPr marL="914400" indent="-342900">
              <a:lnSpc>
                <a:spcPct val="100000"/>
              </a:lnSpc>
              <a:spcBef>
                <a:spcPts val="0"/>
              </a:spcBef>
              <a:spcAft>
                <a:spcPts val="1200"/>
              </a:spcAft>
              <a:buFont typeface="+mj-lt"/>
              <a:buAutoNum type="arabicPeriod"/>
            </a:pPr>
            <a:r>
              <a:rPr lang="en-US" sz="6200" dirty="0">
                <a:latin typeface="Times New Roman" panose="02020603050405020304" pitchFamily="18" charset="0"/>
                <a:cs typeface="Times New Roman" panose="02020603050405020304" pitchFamily="18" charset="0"/>
              </a:rPr>
              <a:t>Time spent on the site loading, unloading, or waiting for materials to be loaded or unloaded - if the driver’s time aggregated on a daily or weekly basis is more than de minimis.</a:t>
            </a:r>
          </a:p>
          <a:p>
            <a:pPr marL="914400" indent="-342900">
              <a:lnSpc>
                <a:spcPct val="100000"/>
              </a:lnSpc>
              <a:spcBef>
                <a:spcPts val="0"/>
              </a:spcBef>
              <a:spcAft>
                <a:spcPts val="1200"/>
              </a:spcAft>
              <a:buFont typeface="+mj-lt"/>
              <a:buAutoNum type="arabicPeriod"/>
            </a:pPr>
            <a:r>
              <a:rPr lang="en-US" sz="6200" dirty="0">
                <a:latin typeface="Times New Roman" panose="02020603050405020304" pitchFamily="18" charset="0"/>
                <a:cs typeface="Times New Roman" panose="02020603050405020304" pitchFamily="18" charset="0"/>
              </a:rPr>
              <a:t>A “significant portion” of a building or work is a section or segment of a building or work which will only require minimal construction work to complete other than the installation or final assembly at the place where the building will remain.  This definition does not include materials or prefabricated component parts such as prefabricated housing components.</a:t>
            </a:r>
          </a:p>
          <a:p>
            <a:pPr marL="0" marR="0">
              <a:spcBef>
                <a:spcPts val="0"/>
              </a:spcBef>
              <a:spcAft>
                <a:spcPts val="0"/>
              </a:spcAft>
            </a:pPr>
            <a:r>
              <a:rPr lang="en-US" sz="49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lvl="4" indent="0">
              <a:lnSpc>
                <a:spcPct val="100000"/>
              </a:lnSpc>
              <a:buNone/>
            </a:pPr>
            <a:endParaRPr lang="en-US" sz="1800" dirty="0"/>
          </a:p>
          <a:p>
            <a:pPr marL="0" indent="0">
              <a:lnSpc>
                <a:spcPct val="100000"/>
              </a:lnSpc>
              <a:spcBef>
                <a:spcPts val="0"/>
              </a:spcBef>
              <a:spcAft>
                <a:spcPts val="0"/>
              </a:spcAft>
              <a:buNone/>
            </a:pPr>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425344" y="5425054"/>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6</a:t>
            </a:fld>
            <a:endParaRPr lang="en-US" dirty="0"/>
          </a:p>
        </p:txBody>
      </p:sp>
    </p:spTree>
    <p:extLst>
      <p:ext uri="{BB962C8B-B14F-4D97-AF65-F5344CB8AC3E}">
        <p14:creationId xmlns:p14="http://schemas.microsoft.com/office/powerpoint/2010/main" val="2854053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79335" y="381000"/>
            <a:ext cx="8077200" cy="770511"/>
          </a:xfrm>
        </p:spPr>
        <p:txBody>
          <a:bodyPr>
            <a:noAutofit/>
          </a:bodyPr>
          <a:lstStyle/>
          <a:p>
            <a:pPr lvl="1" algn="ctr" defTabSz="457200" rtl="0">
              <a:spcBef>
                <a:spcPct val="0"/>
              </a:spcBef>
            </a:pPr>
            <a:br>
              <a:rPr lang="en-US" sz="2800" b="1" dirty="0">
                <a:solidFill>
                  <a:srgbClr val="004646"/>
                </a:solidFill>
              </a:rPr>
            </a:br>
            <a:endParaRPr lang="en-US" sz="2800" i="1" dirty="0">
              <a:solidFill>
                <a:srgbClr val="004646"/>
              </a:solidFill>
              <a:latin typeface="Calibri" panose="020F0502020204030204" pitchFamily="34" charset="0"/>
            </a:endParaRPr>
          </a:p>
        </p:txBody>
      </p:sp>
      <p:sp>
        <p:nvSpPr>
          <p:cNvPr id="5" name="Content Placeholder 4"/>
          <p:cNvSpPr>
            <a:spLocks noGrp="1"/>
          </p:cNvSpPr>
          <p:nvPr>
            <p:ph idx="4294967295"/>
          </p:nvPr>
        </p:nvSpPr>
        <p:spPr>
          <a:xfrm>
            <a:off x="579335" y="1896489"/>
            <a:ext cx="7778750" cy="3810000"/>
          </a:xfrm>
        </p:spPr>
        <p:txBody>
          <a:bodyPr>
            <a:normAutofit/>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Under the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de minimis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standard, all time spent by truck drivers on a work site during a workday or work week will be aggregated for purposes of determining if that on site time is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de minimis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This new rule (which the Department of Labor mischaracterizes as a “clarification”) will bring a significant number of truck drivers under Davis Bacon and require their employers to keep track of their time actually spent on site on a daily basis.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lvl="4" indent="0">
              <a:lnSpc>
                <a:spcPct val="100000"/>
              </a:lnSpc>
              <a:buNone/>
            </a:pPr>
            <a:endParaRPr lang="en-US" sz="1800" dirty="0"/>
          </a:p>
          <a:p>
            <a:pPr marL="0" indent="0">
              <a:lnSpc>
                <a:spcPct val="100000"/>
              </a:lnSpc>
              <a:spcBef>
                <a:spcPts val="0"/>
              </a:spcBef>
              <a:spcAft>
                <a:spcPts val="0"/>
              </a:spcAft>
              <a:buNone/>
            </a:pPr>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254052"/>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7</a:t>
            </a:fld>
            <a:endParaRPr lang="en-US" dirty="0"/>
          </a:p>
        </p:txBody>
      </p:sp>
    </p:spTree>
    <p:extLst>
      <p:ext uri="{BB962C8B-B14F-4D97-AF65-F5344CB8AC3E}">
        <p14:creationId xmlns:p14="http://schemas.microsoft.com/office/powerpoint/2010/main" val="1407298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400" y="130150"/>
            <a:ext cx="8077200" cy="990601"/>
          </a:xfrm>
        </p:spPr>
        <p:txBody>
          <a:bodyPr>
            <a:noAutofit/>
          </a:bodyPr>
          <a:lstStyle/>
          <a:p>
            <a:pPr lvl="1" algn="ctr" defTabSz="457200" rtl="0">
              <a:spcBef>
                <a:spcPct val="0"/>
              </a:spcBef>
            </a:pPr>
            <a:br>
              <a:rPr lang="en-US" sz="2800" b="1" dirty="0">
                <a:solidFill>
                  <a:srgbClr val="004646"/>
                </a:solidFill>
              </a:rPr>
            </a:br>
            <a:endParaRPr lang="en-US" sz="2800" i="1" dirty="0">
              <a:solidFill>
                <a:srgbClr val="004646"/>
              </a:solidFill>
              <a:latin typeface="Calibri" panose="020F0502020204030204" pitchFamily="34" charset="0"/>
            </a:endParaRPr>
          </a:p>
        </p:txBody>
      </p:sp>
      <p:sp>
        <p:nvSpPr>
          <p:cNvPr id="5" name="Content Placeholder 4"/>
          <p:cNvSpPr>
            <a:spLocks noGrp="1"/>
          </p:cNvSpPr>
          <p:nvPr>
            <p:ph idx="4294967295"/>
          </p:nvPr>
        </p:nvSpPr>
        <p:spPr>
          <a:xfrm>
            <a:off x="533400" y="1345412"/>
            <a:ext cx="8123133" cy="4598188"/>
          </a:xfrm>
        </p:spPr>
        <p:txBody>
          <a:bodyPr>
            <a:normAutofit/>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Truck owner-operators who are bona fide independent contractors are not subject to the requirements of Davis Bacon, although it is important to note that:</a:t>
            </a:r>
          </a:p>
          <a:p>
            <a:pPr marL="0" marR="0" indent="0">
              <a:spcBef>
                <a:spcPts val="0"/>
              </a:spcBef>
              <a:spcAft>
                <a:spcPts val="0"/>
              </a:spcAft>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	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ny employees hired by truck owner-operators are covered by Davis Bacon, 	and </a:t>
            </a:r>
          </a:p>
          <a:p>
            <a:pPr marL="0" marR="0" indent="0">
              <a:spcBef>
                <a:spcPts val="0"/>
              </a:spcBef>
              <a:spcAft>
                <a:spcPts val="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	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wner-operators of other construction equipment such as bulldozers are also 	covered by Davis Bacon.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lvl="4" indent="0">
              <a:lnSpc>
                <a:spcPct val="100000"/>
              </a:lnSpc>
              <a:buNone/>
            </a:pPr>
            <a:endParaRPr lang="en-US" sz="1800" dirty="0"/>
          </a:p>
          <a:p>
            <a:pPr marL="0" indent="0">
              <a:lnSpc>
                <a:spcPct val="100000"/>
              </a:lnSpc>
              <a:spcBef>
                <a:spcPts val="0"/>
              </a:spcBef>
              <a:spcAft>
                <a:spcPts val="0"/>
              </a:spcAft>
              <a:buNone/>
            </a:pPr>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8</a:t>
            </a:fld>
            <a:endParaRPr lang="en-US" dirty="0"/>
          </a:p>
        </p:txBody>
      </p:sp>
    </p:spTree>
    <p:extLst>
      <p:ext uri="{BB962C8B-B14F-4D97-AF65-F5344CB8AC3E}">
        <p14:creationId xmlns:p14="http://schemas.microsoft.com/office/powerpoint/2010/main" val="3045062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idx="4294967295"/>
          </p:nvPr>
        </p:nvSpPr>
        <p:spPr>
          <a:xfrm>
            <a:off x="533400" y="163774"/>
            <a:ext cx="8077200" cy="903026"/>
          </a:xfrm>
        </p:spPr>
        <p:txBody>
          <a:bodyPr>
            <a:noAutofit/>
          </a:bodyPr>
          <a:lstStyle/>
          <a:p>
            <a:pPr lvl="1" algn="ctr" defTabSz="457200" rtl="0">
              <a:spcBef>
                <a:spcPct val="0"/>
              </a:spcBef>
            </a:pPr>
            <a:endParaRPr lang="en-US" sz="2800" i="1" dirty="0">
              <a:solidFill>
                <a:srgbClr val="004646"/>
              </a:solidFill>
              <a:latin typeface="Calibri" panose="020F0502020204030204" pitchFamily="34" charset="0"/>
            </a:endParaRPr>
          </a:p>
        </p:txBody>
      </p:sp>
      <p:sp>
        <p:nvSpPr>
          <p:cNvPr id="5" name="Content Placeholder 4"/>
          <p:cNvSpPr>
            <a:spLocks noGrp="1"/>
          </p:cNvSpPr>
          <p:nvPr>
            <p:ph idx="4294967295"/>
          </p:nvPr>
        </p:nvSpPr>
        <p:spPr>
          <a:xfrm>
            <a:off x="487467" y="1447800"/>
            <a:ext cx="8123133" cy="4598188"/>
          </a:xfrm>
        </p:spPr>
        <p:txBody>
          <a:bodyPr>
            <a:normAutofit/>
          </a:bodyPr>
          <a:lstStyle/>
          <a:p>
            <a:pPr marL="0" marR="0" lvl="0" indent="0">
              <a:spcBef>
                <a:spcPts val="0"/>
              </a:spcBef>
              <a:spcAft>
                <a:spcPts val="0"/>
              </a:spcAft>
              <a:buNone/>
            </a:pP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Off-site modular construction will be covered by Davis Bacon.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Under the new rule, the “site of work” will be expanded to include any site where:</a:t>
            </a:r>
          </a:p>
          <a:p>
            <a:pPr marL="6858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914400" marR="0" lvl="0" indent="-342900">
              <a:lnSpc>
                <a:spcPct val="80000"/>
              </a:lnSpc>
              <a:spcBef>
                <a:spcPts val="0"/>
              </a:spcBef>
              <a:spcAft>
                <a:spcPts val="0"/>
              </a:spcAft>
              <a:buFont typeface="+mj-lt"/>
              <a:buAutoNum type="arabicPeriod"/>
            </a:pPr>
            <a:r>
              <a:rPr lang="en-US" sz="1800" dirty="0">
                <a:latin typeface="Times New Roman" panose="02020603050405020304" pitchFamily="18" charset="0"/>
                <a:cs typeface="Times New Roman" panose="02020603050405020304" pitchFamily="18" charset="0"/>
              </a:rPr>
              <a:t>A significant portion of a building or work is constructed.</a:t>
            </a:r>
          </a:p>
          <a:p>
            <a:pPr marL="914400" marR="0">
              <a:lnSpc>
                <a:spcPct val="80000"/>
              </a:lnSpc>
              <a:spcBef>
                <a:spcPts val="0"/>
              </a:spcBef>
              <a:spcAft>
                <a:spcPts val="0"/>
              </a:spcAft>
            </a:pPr>
            <a:r>
              <a:rPr lang="en-US" sz="1800" dirty="0">
                <a:latin typeface="Times New Roman" panose="02020603050405020304" pitchFamily="18" charset="0"/>
                <a:cs typeface="Times New Roman" panose="02020603050405020304" pitchFamily="18" charset="0"/>
              </a:rPr>
              <a:t> </a:t>
            </a:r>
          </a:p>
          <a:p>
            <a:pPr marL="914400" marR="0" lvl="0" indent="-342900">
              <a:lnSpc>
                <a:spcPct val="80000"/>
              </a:lnSpc>
              <a:spcBef>
                <a:spcPts val="0"/>
              </a:spcBef>
              <a:spcAft>
                <a:spcPts val="0"/>
              </a:spcAft>
              <a:buFont typeface="+mj-lt"/>
              <a:buAutoNum type="arabicPeriod" startAt="2"/>
            </a:pPr>
            <a:r>
              <a:rPr lang="en-US" sz="1800" dirty="0">
                <a:latin typeface="Times New Roman" panose="02020603050405020304" pitchFamily="18" charset="0"/>
                <a:cs typeface="Times New Roman" panose="02020603050405020304" pitchFamily="18" charset="0"/>
              </a:rPr>
              <a:t>If the site is dedicated exclusively or nearly exclusively to the performance of a covered project or contract for a period of time.  </a:t>
            </a:r>
          </a:p>
          <a:p>
            <a:pPr marL="1181735"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means that if a significant portion of the structure under construction is prefabricated at a dedicated site, then the fabrication of the module or component would be work covered by Davis Bacon and the location where the module is being completed would be considered part of the site of work.  </a:t>
            </a:r>
          </a:p>
          <a:p>
            <a:pPr marL="0" indent="0">
              <a:lnSpc>
                <a:spcPct val="100000"/>
              </a:lnSpc>
              <a:spcAft>
                <a:spcPts val="0"/>
              </a:spcAft>
              <a:buNone/>
            </a:pPr>
            <a:r>
              <a:rPr lang="en-US" dirty="0"/>
              <a:t> </a:t>
            </a:r>
          </a:p>
          <a:p>
            <a:pPr marL="0" indent="0">
              <a:lnSpc>
                <a:spcPct val="100000"/>
              </a:lnSpc>
              <a:spcAft>
                <a:spcPts val="0"/>
              </a:spcAft>
              <a:buNone/>
            </a:pPr>
            <a:endParaRPr lang="en-US" dirty="0"/>
          </a:p>
          <a:p>
            <a:pPr marL="0" indent="0">
              <a:lnSpc>
                <a:spcPct val="100000"/>
              </a:lnSpc>
              <a:spcBef>
                <a:spcPts val="0"/>
              </a:spcBef>
              <a:spcAft>
                <a:spcPts val="0"/>
              </a:spcAft>
              <a:buNone/>
            </a:pPr>
            <a:r>
              <a:rPr lang="en-US" dirty="0"/>
              <a:t>	</a:t>
            </a:r>
          </a:p>
        </p:txBody>
      </p:sp>
      <p:pic>
        <p:nvPicPr>
          <p:cNvPr id="6" name="Picture 5">
            <a:extLst>
              <a:ext uri="{FF2B5EF4-FFF2-40B4-BE49-F238E27FC236}">
                <a16:creationId xmlns:a16="http://schemas.microsoft.com/office/drawing/2014/main" id="{37C05F9F-42E0-41A7-B3DA-A99B775FCF26}"/>
              </a:ext>
            </a:extLst>
          </p:cNvPr>
          <p:cNvPicPr>
            <a:picLocks noChangeAspect="1"/>
          </p:cNvPicPr>
          <p:nvPr/>
        </p:nvPicPr>
        <p:blipFill>
          <a:blip r:embed="rId2"/>
          <a:stretch>
            <a:fillRect/>
          </a:stretch>
        </p:blipFill>
        <p:spPr>
          <a:xfrm>
            <a:off x="7315200" y="5330251"/>
            <a:ext cx="1543050" cy="904875"/>
          </a:xfrm>
          <a:prstGeom prst="rect">
            <a:avLst/>
          </a:prstGeom>
        </p:spPr>
      </p:pic>
      <p:sp>
        <p:nvSpPr>
          <p:cNvPr id="2" name="Slide Number Placeholder 1">
            <a:extLst>
              <a:ext uri="{FF2B5EF4-FFF2-40B4-BE49-F238E27FC236}">
                <a16:creationId xmlns:a16="http://schemas.microsoft.com/office/drawing/2014/main" id="{FC350B4D-A3F7-4922-9E5C-009D4FFB5E2F}"/>
              </a:ext>
            </a:extLst>
          </p:cNvPr>
          <p:cNvSpPr>
            <a:spLocks noGrp="1"/>
          </p:cNvSpPr>
          <p:nvPr>
            <p:ph type="sldNum" sz="quarter" idx="12"/>
          </p:nvPr>
        </p:nvSpPr>
        <p:spPr/>
        <p:txBody>
          <a:bodyPr/>
          <a:lstStyle/>
          <a:p>
            <a:fld id="{1EB0D9FE-72A5-4E17-AC52-1AE7AEDE6A91}" type="slidenum">
              <a:rPr lang="en-US" smtClean="0"/>
              <a:t>9</a:t>
            </a:fld>
            <a:endParaRPr lang="en-US" dirty="0"/>
          </a:p>
        </p:txBody>
      </p:sp>
    </p:spTree>
    <p:extLst>
      <p:ext uri="{BB962C8B-B14F-4D97-AF65-F5344CB8AC3E}">
        <p14:creationId xmlns:p14="http://schemas.microsoft.com/office/powerpoint/2010/main" val="355721058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01E9C898063648ADD41739F39A49A9" ma:contentTypeVersion="17" ma:contentTypeDescription="Create a new document." ma:contentTypeScope="" ma:versionID="a793ae48df67d8f558e8db034f777d70">
  <xsd:schema xmlns:xsd="http://www.w3.org/2001/XMLSchema" xmlns:xs="http://www.w3.org/2001/XMLSchema" xmlns:p="http://schemas.microsoft.com/office/2006/metadata/properties" xmlns:ns2="4f542ae4-0b9c-4863-9933-a534c59f5cf6" xmlns:ns3="fa36ffb7-0257-4843-86d8-6e9fab2f5f3d" targetNamespace="http://schemas.microsoft.com/office/2006/metadata/properties" ma:root="true" ma:fieldsID="4cf3015186c8f93c01a5db733dc95ac9" ns2:_="" ns3:_="">
    <xsd:import namespace="4f542ae4-0b9c-4863-9933-a534c59f5cf6"/>
    <xsd:import namespace="fa36ffb7-0257-4843-86d8-6e9fab2f5f3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542ae4-0b9c-4863-9933-a534c59f5c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6ab5676-8bdb-47c5-b3e3-2a79aa05244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36ffb7-0257-4843-86d8-6e9fab2f5f3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48d3f68-6724-470e-9d18-5232e6489279}" ma:internalName="TaxCatchAll" ma:showField="CatchAllData" ma:web="fa36ffb7-0257-4843-86d8-6e9fab2f5f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a36ffb7-0257-4843-86d8-6e9fab2f5f3d" xsi:nil="true"/>
    <lcf76f155ced4ddcb4097134ff3c332f xmlns="4f542ae4-0b9c-4863-9933-a534c59f5cf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9D5A3BB-6A59-405B-A0F7-D3700B4BB62F}"/>
</file>

<file path=customXml/itemProps2.xml><?xml version="1.0" encoding="utf-8"?>
<ds:datastoreItem xmlns:ds="http://schemas.openxmlformats.org/officeDocument/2006/customXml" ds:itemID="{DEF1DDCC-7C5B-42B2-85DB-64835FC93605}">
  <ds:schemaRefs>
    <ds:schemaRef ds:uri="http://schemas.microsoft.com/sharepoint/v3/contenttype/forms"/>
  </ds:schemaRefs>
</ds:datastoreItem>
</file>

<file path=customXml/itemProps3.xml><?xml version="1.0" encoding="utf-8"?>
<ds:datastoreItem xmlns:ds="http://schemas.openxmlformats.org/officeDocument/2006/customXml" ds:itemID="{EE83701F-008C-4B42-9C8C-9D88401C2346}">
  <ds:schemaRefs>
    <ds:schemaRef ds:uri="http://purl.org/dc/dcmitype/"/>
    <ds:schemaRef ds:uri="http://schemas.microsoft.com/office/2006/documentManagement/types"/>
    <ds:schemaRef ds:uri="http://schemas.microsoft.com/office/infopath/2007/PartnerControls"/>
    <ds:schemaRef ds:uri="http://schemas.microsoft.com/office/2006/metadata/properties"/>
    <ds:schemaRef ds:uri="http://purl.org/dc/terms/"/>
    <ds:schemaRef ds:uri="b7b55bf2-8bf4-4d26-8914-e6e187342337"/>
    <ds:schemaRef ds:uri="http://purl.org/dc/elements/1.1/"/>
    <ds:schemaRef ds:uri="69054492-de4b-490f-b3b1-c174eeec3cae"/>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Retrospect</Template>
  <TotalTime>9536</TotalTime>
  <Words>4573</Words>
  <Application>Microsoft Office PowerPoint</Application>
  <PresentationFormat>On-screen Show (4:3)</PresentationFormat>
  <Paragraphs>354</Paragraphs>
  <Slides>47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47</vt:i4>
      </vt:variant>
    </vt:vector>
  </HeadingPairs>
  <TitlesOfParts>
    <vt:vector size="55" baseType="lpstr">
      <vt:lpstr>Arial</vt:lpstr>
      <vt:lpstr>Calibri</vt:lpstr>
      <vt:lpstr>Calibri Light</vt:lpstr>
      <vt:lpstr>Century</vt:lpstr>
      <vt:lpstr>Constantia</vt:lpstr>
      <vt:lpstr>Symbol</vt:lpstr>
      <vt:lpstr>Times New Roman</vt:lpstr>
      <vt:lpstr>Retrospect</vt:lpstr>
      <vt:lpstr>      The Impact of the New Davis Bacon Rule   </vt:lpstr>
      <vt:lpstr>PowerPoint Presentation</vt:lpstr>
      <vt:lpstr> </vt:lpstr>
      <vt:lpstr>Expanding the Coverage of  Davis Bacon </vt:lpstr>
      <vt:lpstr>    </vt:lpstr>
      <vt:lpstr> </vt:lpstr>
      <vt:lpstr> </vt:lpstr>
      <vt:lpstr> </vt:lpstr>
      <vt:lpstr>PowerPoint Presentation</vt:lpstr>
      <vt:lpstr>    </vt:lpstr>
      <vt:lpstr> </vt:lpstr>
      <vt:lpstr> </vt:lpstr>
      <vt:lpstr>    </vt:lpstr>
      <vt:lpstr> </vt:lpstr>
      <vt:lpstr>    </vt:lpstr>
      <vt:lpstr>         </vt:lpstr>
      <vt:lpstr> The Return of the 30% Rule</vt:lpstr>
      <vt:lpstr> </vt:lpstr>
      <vt:lpstr> </vt:lpstr>
      <vt:lpstr> </vt:lpstr>
      <vt:lpstr> Periodic adjustments (increases) of non-collectively bargained prevailing wage rates</vt:lpstr>
      <vt:lpstr> </vt:lpstr>
      <vt:lpstr> Expanding the scope of the data used to set prevailing wage rates</vt:lpstr>
      <vt:lpstr> Expanding Beyond the County Level</vt:lpstr>
      <vt:lpstr> Mixing Urban and Rural Data</vt:lpstr>
      <vt:lpstr> Mixing Urban and Rural Data (Continued)</vt:lpstr>
      <vt:lpstr>Highway Projects</vt:lpstr>
      <vt:lpstr>Mid-Contract Increases in  the Prevailing Wage Rate</vt:lpstr>
      <vt:lpstr>Mid-Contract Increases in  the Prevailing Wage Rate</vt:lpstr>
      <vt:lpstr>Adopting State and Local Prevailing Wage Rate Determinations</vt:lpstr>
      <vt:lpstr>Adopting State and Local Prevailing Wage Rate Determinations</vt:lpstr>
      <vt:lpstr>PowerPoint Presentation</vt:lpstr>
      <vt:lpstr>PowerPoint Presentation</vt:lpstr>
      <vt:lpstr>Expanding the entities liable for Davis Bacon violations</vt:lpstr>
      <vt:lpstr>PowerPoint Presentation</vt:lpstr>
      <vt:lpstr>Increasing the use and consequences of debarment</vt:lpstr>
      <vt:lpstr>Increasing the use and consequences of debarment</vt:lpstr>
      <vt:lpstr>Increasing the use and consequences of debarment</vt:lpstr>
      <vt:lpstr>Increasing the use and consequences of debarment</vt:lpstr>
      <vt:lpstr>Creating a new and broad definition of “subcontractor”</vt:lpstr>
      <vt:lpstr>Covering Business Owners</vt:lpstr>
      <vt:lpstr>Making it easier to cross-withhold contract payments</vt:lpstr>
      <vt:lpstr>Creating more upstream liability</vt:lpstr>
      <vt:lpstr>Creating a new administrative cause of action for employees </vt:lpstr>
      <vt:lpstr>Creating a new administrative cause of action for employees </vt:lpstr>
      <vt:lpstr> </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DISCIPLINE/DISCHARGE PROCEDURE</dc:title>
  <dc:creator>Jeanette Reece</dc:creator>
  <cp:lastModifiedBy>Andy Martone</cp:lastModifiedBy>
  <cp:revision>219</cp:revision>
  <cp:lastPrinted>2023-08-22T20:10:57Z</cp:lastPrinted>
  <dcterms:created xsi:type="dcterms:W3CDTF">2017-02-22T20:49:55Z</dcterms:created>
  <dcterms:modified xsi:type="dcterms:W3CDTF">2023-09-27T19:26:12Z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0x0101001AA3F5356343CA45912481E491FB67EF</vt:lpwstr>
  </property>
</Properties>
</file>